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6" r:id="rId10"/>
    <p:sldId id="269" r:id="rId11"/>
    <p:sldId id="267" r:id="rId12"/>
    <p:sldId id="270" r:id="rId13"/>
    <p:sldId id="271" r:id="rId14"/>
    <p:sldId id="272" r:id="rId15"/>
    <p:sldId id="273" r:id="rId16"/>
    <p:sldId id="268" r:id="rId17"/>
    <p:sldId id="274" r:id="rId18"/>
    <p:sldId id="278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A879B58-89CE-4A23-AAFC-711AE3196E9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56EEAC5-6E0C-43DD-B0FF-CFB7C289D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30749C-A374-4AAF-B244-FBFCE6A8446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4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gray">
          <a:xfrm rot="16200000">
            <a:off x="4434681" y="-4434681"/>
            <a:ext cx="274638" cy="9144000"/>
          </a:xfrm>
          <a:prstGeom prst="rect">
            <a:avLst/>
          </a:prstGeom>
          <a:solidFill>
            <a:srgbClr val="339966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kumimoji="1" lang="en-US" sz="3200">
              <a:solidFill>
                <a:srgbClr val="008000"/>
              </a:solidFill>
              <a:latin typeface="Tahoma" pitchFamily="34" charset="0"/>
            </a:endParaRPr>
          </a:p>
        </p:txBody>
      </p:sp>
      <p:pic>
        <p:nvPicPr>
          <p:cNvPr id="5" name="Picture 35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034088"/>
            <a:ext cx="684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1912938" y="469900"/>
            <a:ext cx="6618287" cy="1143000"/>
          </a:xfrm>
        </p:spPr>
        <p:txBody>
          <a:bodyPr anchor="ctr"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8675" y="1925638"/>
            <a:ext cx="7315200" cy="4197350"/>
          </a:xfrm>
        </p:spPr>
        <p:txBody>
          <a:bodyPr/>
          <a:lstStyle>
            <a:lvl1pPr marL="0" indent="0">
              <a:defRPr sz="3600"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828675" y="6400800"/>
            <a:ext cx="5686425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7ED7C894-48FB-4BE8-BC98-617A5BC8EE69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1992313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8293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BED7721D-824D-424F-9521-D9F6576D98B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497A5A88-2EFB-4B95-82A6-81AE7A6E1E5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F4722724-B557-498C-865F-DA8FC2A6CB5E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3113" y="1600200"/>
            <a:ext cx="39052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763" y="1600200"/>
            <a:ext cx="39052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293CCB3F-262B-42A1-A199-BDD3B94D34B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3A2A4795-C71B-46E4-94E6-908257E44DA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1869171F-CC4B-4A94-8DA2-4CE407C464B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1FBEC547-0DD9-41CD-9CFB-D621D31B35C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2CAC8115-5122-4AD6-8D05-0631EF2F1AAC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6E5F98A7-C3EC-4011-9BC6-9D3EB9F48CA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740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EXAMPLE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4C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1-</a:t>
            </a:r>
            <a:r>
              <a:rPr lang="en-US">
                <a:solidFill>
                  <a:srgbClr val="339966"/>
                </a:solidFill>
              </a:rPr>
              <a:t> </a:t>
            </a:r>
            <a:fld id="{88E367AD-04BD-4298-B146-80208D747013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2011 Pearson Education, Inc.  </a:t>
            </a:r>
          </a:p>
        </p:txBody>
      </p:sp>
      <p:sp>
        <p:nvSpPr>
          <p:cNvPr id="1030" name="Rectangle 27"/>
          <p:cNvSpPr>
            <a:spLocks noChangeArrowheads="1"/>
          </p:cNvSpPr>
          <p:nvPr userDrawn="1"/>
        </p:nvSpPr>
        <p:spPr bwMode="gray">
          <a:xfrm rot="-5400000">
            <a:off x="-3248818" y="3377406"/>
            <a:ext cx="6858000" cy="96837"/>
          </a:xfrm>
          <a:prstGeom prst="rect">
            <a:avLst/>
          </a:prstGeom>
          <a:solidFill>
            <a:srgbClr val="F8BE1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29"/>
          <p:cNvSpPr>
            <a:spLocks noChangeArrowheads="1"/>
          </p:cNvSpPr>
          <p:nvPr userDrawn="1"/>
        </p:nvSpPr>
        <p:spPr bwMode="gray">
          <a:xfrm rot="-5400000">
            <a:off x="-3361531" y="3364706"/>
            <a:ext cx="6858000" cy="128588"/>
          </a:xfrm>
          <a:prstGeom prst="rect">
            <a:avLst/>
          </a:prstGeom>
          <a:solidFill>
            <a:srgbClr val="339966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ckwell Condensed" pitchFamily="18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CC0066"/>
        </a:buClr>
        <a:buSzPct val="60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itchFamily="2" charset="2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23.wm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23.wm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9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Copyright © 2011 Pearson Education, Inc.  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1679575" y="1373188"/>
            <a:ext cx="742156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47850" y="241300"/>
            <a:ext cx="68453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Translating Word Phrases to Expressions</a:t>
            </a:r>
          </a:p>
        </p:txBody>
      </p:sp>
      <p:sp>
        <p:nvSpPr>
          <p:cNvPr id="1044484" name="Text Box 4" descr="Pink tissue paper"/>
          <p:cNvSpPr txBox="1">
            <a:spLocks noChangeArrowheads="1"/>
          </p:cNvSpPr>
          <p:nvPr/>
        </p:nvSpPr>
        <p:spPr bwMode="auto">
          <a:xfrm>
            <a:off x="147638" y="292100"/>
            <a:ext cx="18526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80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1.6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24025"/>
            <a:ext cx="7848600" cy="884238"/>
          </a:xfrm>
          <a:noFill/>
        </p:spPr>
        <p:txBody>
          <a:bodyPr/>
          <a:lstStyle/>
          <a:p>
            <a:pPr eaLnBrk="1" hangingPunct="1">
              <a:tabLst>
                <a:tab pos="457200" algn="l"/>
              </a:tabLst>
            </a:pPr>
            <a:r>
              <a:rPr lang="en-US" sz="2800" smtClean="0"/>
              <a:t>1.	Translate word phrases to expressions.</a:t>
            </a:r>
          </a:p>
        </p:txBody>
      </p:sp>
      <p:sp>
        <p:nvSpPr>
          <p:cNvPr id="13319" name="Line 2"/>
          <p:cNvSpPr>
            <a:spLocks noChangeShapeType="1"/>
          </p:cNvSpPr>
          <p:nvPr/>
        </p:nvSpPr>
        <p:spPr bwMode="auto">
          <a:xfrm>
            <a:off x="1679575" y="4025900"/>
            <a:ext cx="742156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3"/>
          <p:cNvSpPr txBox="1">
            <a:spLocks noChangeArrowheads="1"/>
          </p:cNvSpPr>
          <p:nvPr/>
        </p:nvSpPr>
        <p:spPr bwMode="auto">
          <a:xfrm>
            <a:off x="1847850" y="2894013"/>
            <a:ext cx="6845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latin typeface="Arial Narrow" pitchFamily="34" charset="0"/>
              </a:rPr>
              <a:t>Translating Word Sentences to Equations</a:t>
            </a:r>
          </a:p>
        </p:txBody>
      </p:sp>
      <p:sp>
        <p:nvSpPr>
          <p:cNvPr id="9" name="Text Box 4" descr="Pink tissue paper"/>
          <p:cNvSpPr txBox="1">
            <a:spLocks noChangeArrowheads="1"/>
          </p:cNvSpPr>
          <p:nvPr/>
        </p:nvSpPr>
        <p:spPr bwMode="auto">
          <a:xfrm>
            <a:off x="147638" y="2944813"/>
            <a:ext cx="185261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8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2.5</a:t>
            </a:r>
          </a:p>
        </p:txBody>
      </p:sp>
      <p:sp>
        <p:nvSpPr>
          <p:cNvPr id="13322" name="Rectangle 5"/>
          <p:cNvSpPr txBox="1">
            <a:spLocks noChangeArrowheads="1"/>
          </p:cNvSpPr>
          <p:nvPr/>
        </p:nvSpPr>
        <p:spPr bwMode="auto">
          <a:xfrm>
            <a:off x="762000" y="4343400"/>
            <a:ext cx="78486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465138" indent="-465138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buNone/>
              <a:tabLst>
                <a:tab pos="457200" algn="l"/>
              </a:tabLst>
            </a:pPr>
            <a:r>
              <a:rPr lang="en-US" sz="2800">
                <a:latin typeface="Arial Narrow" pitchFamily="34" charset="0"/>
              </a:rPr>
              <a:t>1.	Translate sentences to equations using key words, then solve.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35512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7463" y="3781425"/>
            <a:ext cx="5643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product of five and a number minus the sum of the number and two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797425" y="406400"/>
            <a:ext cx="420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Use x for the variable if not specified.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46500" y="5297488"/>
          <a:ext cx="16113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1130040" imgH="279360" progId="Equation.3">
                  <p:embed/>
                </p:oleObj>
              </mc:Choice>
              <mc:Fallback>
                <p:oleObj name="Equation" r:id="rId3" imgW="113004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5297488"/>
                        <a:ext cx="1611313" cy="407987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649538" y="3554413"/>
          <a:ext cx="3810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266400" imgH="215640" progId="Equation.3">
                  <p:embed/>
                </p:oleObj>
              </mc:Choice>
              <mc:Fallback>
                <p:oleObj name="Equation" r:id="rId5" imgW="26640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3554413"/>
                        <a:ext cx="381000" cy="314325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1343025" y="4324350"/>
            <a:ext cx="914400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2833688" y="4300538"/>
            <a:ext cx="609600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335338" y="4635500"/>
          <a:ext cx="7254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7" imgW="507960" imgH="203040" progId="Equation.3">
                  <p:embed/>
                </p:oleObj>
              </mc:Choice>
              <mc:Fallback>
                <p:oleObj name="Equation" r:id="rId7" imgW="50796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4635500"/>
                        <a:ext cx="725487" cy="296863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1331913" y="4335463"/>
            <a:ext cx="925512" cy="349250"/>
          </a:xfrm>
          <a:prstGeom prst="roundRect">
            <a:avLst>
              <a:gd name="adj" fmla="val 16667"/>
            </a:avLst>
          </a:prstGeom>
          <a:solidFill>
            <a:srgbClr val="00682F">
              <a:alpha val="4078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1970088" y="3878263"/>
            <a:ext cx="1179512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2540" name="TextBox 32"/>
          <p:cNvSpPr txBox="1">
            <a:spLocks noChangeArrowheads="1"/>
          </p:cNvSpPr>
          <p:nvPr/>
        </p:nvSpPr>
        <p:spPr bwMode="auto">
          <a:xfrm>
            <a:off x="965200" y="1654175"/>
            <a:ext cx="6203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Seven times the sum of </a:t>
            </a:r>
            <a:r>
              <a:rPr lang="en-US" sz="2800" i="1"/>
              <a:t>a</a:t>
            </a:r>
            <a:r>
              <a:rPr lang="en-US" sz="2800"/>
              <a:t> and </a:t>
            </a:r>
            <a:r>
              <a:rPr lang="en-US" sz="2800" i="1"/>
              <a:t>b</a:t>
            </a:r>
            <a:endParaRPr lang="en-US" sz="280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621088" y="1422400"/>
          <a:ext cx="742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9" imgW="520560" imgH="228600" progId="Equation.3">
                  <p:embed/>
                </p:oleObj>
              </mc:Choice>
              <mc:Fallback>
                <p:oleObj name="Equation" r:id="rId9" imgW="5205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1422400"/>
                        <a:ext cx="742950" cy="333375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1936750" y="1755775"/>
            <a:ext cx="863600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6" name="Rounded Rectangle 35"/>
          <p:cNvSpPr>
            <a:spLocks noChangeArrowheads="1"/>
          </p:cNvSpPr>
          <p:nvPr/>
        </p:nvSpPr>
        <p:spPr bwMode="auto">
          <a:xfrm>
            <a:off x="3330575" y="1760538"/>
            <a:ext cx="676275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1622425" y="2389188"/>
          <a:ext cx="11049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1" imgW="774360" imgH="279360" progId="Equation.3">
                  <p:embed/>
                </p:oleObj>
              </mc:Choice>
              <mc:Fallback>
                <p:oleObj name="Equation" r:id="rId11" imgW="774360" imgH="27936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389188"/>
                        <a:ext cx="1104900" cy="407987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ounded Rectangle 39"/>
          <p:cNvSpPr>
            <a:spLocks noChangeArrowheads="1"/>
          </p:cNvSpPr>
          <p:nvPr/>
        </p:nvSpPr>
        <p:spPr bwMode="auto">
          <a:xfrm>
            <a:off x="1941513" y="1771650"/>
            <a:ext cx="858837" cy="350838"/>
          </a:xfrm>
          <a:prstGeom prst="roundRect">
            <a:avLst>
              <a:gd name="adj" fmla="val 16667"/>
            </a:avLst>
          </a:prstGeom>
          <a:solidFill>
            <a:srgbClr val="00682F">
              <a:alpha val="4078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506538" y="5387975"/>
          <a:ext cx="13938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13" imgW="977760" imgH="215640" progId="Equation.3">
                  <p:embed/>
                </p:oleObj>
              </mc:Choice>
              <mc:Fallback>
                <p:oleObj name="Equation" r:id="rId13" imgW="977760" imgH="215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5387975"/>
                        <a:ext cx="139382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560513" y="5365750"/>
            <a:ext cx="1397000" cy="387350"/>
            <a:chOff x="7543800" y="3737610"/>
            <a:chExt cx="1108710" cy="285750"/>
          </a:xfrm>
        </p:grpSpPr>
        <p:cxnSp>
          <p:nvCxnSpPr>
            <p:cNvPr id="22548" name="Straight Connector 24"/>
            <p:cNvCxnSpPr>
              <a:cxnSpLocks noChangeShapeType="1"/>
            </p:cNvCxnSpPr>
            <p:nvPr/>
          </p:nvCxnSpPr>
          <p:spPr bwMode="auto">
            <a:xfrm>
              <a:off x="7543800" y="3737610"/>
              <a:ext cx="1108710" cy="27432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2549" name="Straight Connector 28"/>
            <p:cNvCxnSpPr>
              <a:cxnSpLocks noChangeShapeType="1"/>
            </p:cNvCxnSpPr>
            <p:nvPr/>
          </p:nvCxnSpPr>
          <p:spPr bwMode="auto">
            <a:xfrm flipV="1">
              <a:off x="7578090" y="3783330"/>
              <a:ext cx="982980" cy="24003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20" grpId="1" animBg="1"/>
      <p:bldP spid="28" grpId="0" animBg="1"/>
      <p:bldP spid="30" grpId="0" animBg="1"/>
      <p:bldP spid="31" grpId="0" animBg="1"/>
      <p:bldP spid="35" grpId="0" animBg="1"/>
      <p:bldP spid="35" grpId="1" animBg="1"/>
      <p:bldP spid="36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35512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797425" y="406400"/>
            <a:ext cx="420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Use x for the variable if not specified.</a:t>
            </a:r>
          </a:p>
        </p:txBody>
      </p:sp>
      <p:sp>
        <p:nvSpPr>
          <p:cNvPr id="23556" name="TextBox 32"/>
          <p:cNvSpPr txBox="1">
            <a:spLocks noChangeArrowheads="1"/>
          </p:cNvSpPr>
          <p:nvPr/>
        </p:nvSpPr>
        <p:spPr bwMode="auto">
          <a:xfrm>
            <a:off x="1157288" y="2127250"/>
            <a:ext cx="6202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sum of a and b divided by the difference of a and b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836738" y="1885950"/>
          <a:ext cx="742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520560" imgH="228600" progId="Equation.3">
                  <p:embed/>
                </p:oleObj>
              </mc:Choice>
              <mc:Fallback>
                <p:oleObj name="Equation" r:id="rId3" imgW="52056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885950"/>
                        <a:ext cx="742950" cy="333375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4035425" y="2228850"/>
            <a:ext cx="1563688" cy="350838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6" name="Rounded Rectangle 35"/>
          <p:cNvSpPr>
            <a:spLocks noChangeArrowheads="1"/>
          </p:cNvSpPr>
          <p:nvPr/>
        </p:nvSpPr>
        <p:spPr bwMode="auto">
          <a:xfrm>
            <a:off x="1851025" y="2246313"/>
            <a:ext cx="677863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549775" y="3043238"/>
          <a:ext cx="779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5" imgW="545760" imgH="558720" progId="Equation.3">
                  <p:embed/>
                </p:oleObj>
              </mc:Choice>
              <mc:Fallback>
                <p:oleObj name="Equation" r:id="rId5" imgW="545760" imgH="55872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3043238"/>
                        <a:ext cx="779463" cy="815975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1196975" y="2674938"/>
            <a:ext cx="1563688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778000" y="3036888"/>
          <a:ext cx="7254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7" imgW="507960" imgH="228600" progId="Equation.3">
                  <p:embed/>
                </p:oleObj>
              </mc:Choice>
              <mc:Fallback>
                <p:oleObj name="Equation" r:id="rId7" imgW="50796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036888"/>
                        <a:ext cx="725488" cy="333375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ounded Rectangle 39"/>
          <p:cNvSpPr>
            <a:spLocks noChangeArrowheads="1"/>
          </p:cNvSpPr>
          <p:nvPr/>
        </p:nvSpPr>
        <p:spPr bwMode="auto">
          <a:xfrm>
            <a:off x="4030663" y="2235200"/>
            <a:ext cx="1563687" cy="349250"/>
          </a:xfrm>
          <a:prstGeom prst="roundRect">
            <a:avLst>
              <a:gd name="adj" fmla="val 16667"/>
            </a:avLst>
          </a:prstGeom>
          <a:solidFill>
            <a:srgbClr val="00682F">
              <a:alpha val="4078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8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004C00"/>
                </a:solidFill>
              </a:rPr>
              <a:t>Slide 1-</a:t>
            </a:r>
            <a:r>
              <a:rPr lang="en-US" sz="1200" smtClean="0">
                <a:solidFill>
                  <a:srgbClr val="339966"/>
                </a:solidFill>
              </a:rPr>
              <a:t> </a:t>
            </a:r>
            <a:fld id="{49478C18-05EC-41FC-B4CD-28E06115C6CD}" type="slidenum">
              <a:rPr lang="en-US" sz="1200" smtClean="0">
                <a:solidFill>
                  <a:srgbClr val="004C00"/>
                </a:solidFill>
              </a:rPr>
              <a:pPr eaLnBrk="1" hangingPunct="1">
                <a:defRPr/>
              </a:pPr>
              <a:t>12</a:t>
            </a:fld>
            <a:endParaRPr lang="en-CA" sz="1200" smtClean="0">
              <a:solidFill>
                <a:srgbClr val="004C00"/>
              </a:solidFill>
            </a:endParaRPr>
          </a:p>
        </p:txBody>
      </p:sp>
      <p:sp>
        <p:nvSpPr>
          <p:cNvPr id="17715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Copyright © 2011 Pearson Education, Inc.  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Translate the phrase to an algebraic expression.</a:t>
            </a:r>
            <a:br>
              <a:rPr lang="en-US" sz="2800"/>
            </a:br>
            <a:r>
              <a:rPr lang="en-US" sz="2800"/>
              <a:t> </a:t>
            </a:r>
            <a:br>
              <a:rPr lang="en-US" sz="2800"/>
            </a:br>
            <a:r>
              <a:rPr lang="en-US" sz="2800" b="1"/>
              <a:t>Twelve less than three times a number</a:t>
            </a:r>
          </a:p>
        </p:txBody>
      </p:sp>
      <p:sp>
        <p:nvSpPr>
          <p:cNvPr id="177158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3</a:t>
            </a:r>
            <a:r>
              <a:rPr lang="en-US" sz="3200" i="1"/>
              <a:t>n</a:t>
            </a:r>
            <a:r>
              <a:rPr lang="en-US" sz="3200"/>
              <a:t> + 12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77159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12 – 3</a:t>
            </a:r>
            <a:r>
              <a:rPr lang="en-US" sz="3200" i="1"/>
              <a:t>n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77160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3</a:t>
            </a:r>
            <a:r>
              <a:rPr lang="en-US" sz="3200" i="1"/>
              <a:t>n</a:t>
            </a:r>
            <a:r>
              <a:rPr lang="en-US" sz="3200"/>
              <a:t> – 12 </a:t>
            </a:r>
          </a:p>
        </p:txBody>
      </p:sp>
      <p:sp>
        <p:nvSpPr>
          <p:cNvPr id="177161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3</a:t>
            </a:r>
            <a:r>
              <a:rPr lang="en-US" sz="3200" i="1"/>
              <a:t>n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 12</a:t>
            </a:r>
          </a:p>
        </p:txBody>
      </p:sp>
      <p:pic>
        <p:nvPicPr>
          <p:cNvPr id="24586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525" y="6557963"/>
            <a:ext cx="622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1.6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/>
      <p:bldP spid="177159" grpId="0"/>
      <p:bldP spid="177160" grpId="0"/>
      <p:bldP spid="177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004C00"/>
                </a:solidFill>
              </a:rPr>
              <a:t>Slide 1-</a:t>
            </a:r>
            <a:r>
              <a:rPr lang="en-US" sz="1200" smtClean="0">
                <a:solidFill>
                  <a:srgbClr val="339966"/>
                </a:solidFill>
              </a:rPr>
              <a:t> </a:t>
            </a:r>
            <a:fld id="{F8C0CE08-9AB9-4D90-8F86-BDDC000B4D9D}" type="slidenum">
              <a:rPr lang="en-US" sz="1200" smtClean="0">
                <a:solidFill>
                  <a:srgbClr val="004C00"/>
                </a:solidFill>
              </a:rPr>
              <a:pPr eaLnBrk="1" hangingPunct="1">
                <a:defRPr/>
              </a:pPr>
              <a:t>13</a:t>
            </a:fld>
            <a:endParaRPr lang="en-CA" sz="1200" smtClean="0">
              <a:solidFill>
                <a:srgbClr val="004C00"/>
              </a:solidFill>
            </a:endParaRPr>
          </a:p>
        </p:txBody>
      </p:sp>
      <p:sp>
        <p:nvSpPr>
          <p:cNvPr id="178179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Copyright © 2011 Pearson Education, Inc.  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Translate the phrase to an algebraic expression.  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Twelve less than three times a number</a:t>
            </a:r>
          </a:p>
        </p:txBody>
      </p:sp>
      <p:sp>
        <p:nvSpPr>
          <p:cNvPr id="25606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3</a:t>
            </a:r>
            <a:r>
              <a:rPr lang="en-US" sz="3200" i="1"/>
              <a:t>n</a:t>
            </a:r>
            <a:r>
              <a:rPr lang="en-US" sz="3200"/>
              <a:t> + 12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25607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12 – 3</a:t>
            </a:r>
            <a:r>
              <a:rPr lang="en-US" sz="3200" i="1"/>
              <a:t>n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25608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3</a:t>
            </a:r>
            <a:r>
              <a:rPr lang="en-US" sz="3200" i="1"/>
              <a:t>n</a:t>
            </a:r>
            <a:r>
              <a:rPr lang="en-US" sz="3200"/>
              <a:t> – 12 </a:t>
            </a:r>
          </a:p>
        </p:txBody>
      </p:sp>
      <p:sp>
        <p:nvSpPr>
          <p:cNvPr id="25609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3</a:t>
            </a:r>
            <a:r>
              <a:rPr lang="en-US" sz="3200" i="1"/>
              <a:t>n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 12</a:t>
            </a:r>
          </a:p>
        </p:txBody>
      </p:sp>
      <p:pic>
        <p:nvPicPr>
          <p:cNvPr id="25610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Oval 9"/>
          <p:cNvSpPr>
            <a:spLocks noChangeAspect="1" noChangeArrowheads="1"/>
          </p:cNvSpPr>
          <p:nvPr/>
        </p:nvSpPr>
        <p:spPr bwMode="auto">
          <a:xfrm>
            <a:off x="1181100" y="3775075"/>
            <a:ext cx="2130425" cy="900113"/>
          </a:xfrm>
          <a:prstGeom prst="ellipse">
            <a:avLst/>
          </a:prstGeom>
          <a:noFill/>
          <a:ln w="38100">
            <a:solidFill>
              <a:srgbClr val="F8BE1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525" y="6557963"/>
            <a:ext cx="622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1.6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004C00"/>
                </a:solidFill>
              </a:rPr>
              <a:t>Slide 1-</a:t>
            </a:r>
            <a:r>
              <a:rPr lang="en-US" sz="1200" smtClean="0">
                <a:solidFill>
                  <a:srgbClr val="339966"/>
                </a:solidFill>
              </a:rPr>
              <a:t> </a:t>
            </a:r>
            <a:fld id="{1BD5B896-6382-4138-8FF2-5683B6DC3504}" type="slidenum">
              <a:rPr lang="en-US" sz="1200" smtClean="0">
                <a:solidFill>
                  <a:srgbClr val="004C00"/>
                </a:solidFill>
              </a:rPr>
              <a:pPr eaLnBrk="1" hangingPunct="1">
                <a:defRPr/>
              </a:pPr>
              <a:t>14</a:t>
            </a:fld>
            <a:endParaRPr lang="en-CA" sz="1200" smtClean="0">
              <a:solidFill>
                <a:srgbClr val="004C00"/>
              </a:solidFill>
            </a:endParaRPr>
          </a:p>
        </p:txBody>
      </p:sp>
      <p:sp>
        <p:nvSpPr>
          <p:cNvPr id="179203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Copyright © 2011 Pearson Education, Inc.  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n-lt"/>
              </a:rPr>
              <a:t>Translate the phrase to an algebraic expression. 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latin typeface="+mn-lt"/>
              </a:rPr>
              <a:t>The difference of </a:t>
            </a:r>
            <a:r>
              <a:rPr lang="en-US" sz="2800" b="1" i="1" dirty="0">
                <a:latin typeface="+mn-lt"/>
              </a:rPr>
              <a:t>a</a:t>
            </a:r>
            <a:r>
              <a:rPr lang="en-US" sz="2800" b="1" dirty="0">
                <a:latin typeface="+mn-lt"/>
              </a:rPr>
              <a:t> and </a:t>
            </a:r>
            <a:r>
              <a:rPr lang="en-US" sz="2800" b="1" i="1" dirty="0">
                <a:latin typeface="+mn-lt"/>
              </a:rPr>
              <a:t>b</a:t>
            </a:r>
            <a:r>
              <a:rPr lang="en-US" sz="2800" b="1" dirty="0">
                <a:latin typeface="+mn-lt"/>
              </a:rPr>
              <a:t> decreased by the sum of </a:t>
            </a:r>
            <a:r>
              <a:rPr lang="en-US" sz="2800" b="1" i="1" dirty="0">
                <a:latin typeface="+mn-lt"/>
              </a:rPr>
              <a:t>w</a:t>
            </a:r>
            <a:r>
              <a:rPr lang="en-US" sz="2800" b="1" dirty="0">
                <a:latin typeface="+mn-lt"/>
              </a:rPr>
              <a:t> and </a:t>
            </a:r>
            <a:r>
              <a:rPr lang="en-US" sz="2800" b="1" i="1" dirty="0">
                <a:latin typeface="+mn-lt"/>
              </a:rPr>
              <a:t>z</a:t>
            </a:r>
            <a:endParaRPr lang="en-US" sz="2800" b="1" dirty="0">
              <a:latin typeface="+mn-lt"/>
            </a:endParaRPr>
          </a:p>
        </p:txBody>
      </p:sp>
      <p:sp>
        <p:nvSpPr>
          <p:cNvPr id="179206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(</a:t>
            </a:r>
            <a:r>
              <a:rPr lang="en-US" sz="3200" i="1"/>
              <a:t>a</a:t>
            </a:r>
            <a:r>
              <a:rPr lang="en-US" sz="3200"/>
              <a:t> – </a:t>
            </a:r>
            <a:r>
              <a:rPr lang="en-US" sz="3200" i="1"/>
              <a:t>b</a:t>
            </a:r>
            <a:r>
              <a:rPr lang="en-US" sz="3200"/>
              <a:t>)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79207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</a:t>
            </a:r>
            <a:r>
              <a:rPr lang="en-US" sz="3200" i="1"/>
              <a:t>a</a:t>
            </a:r>
            <a:r>
              <a:rPr lang="en-US" sz="3200"/>
              <a:t> – </a:t>
            </a:r>
            <a:r>
              <a:rPr lang="en-US" sz="3200" i="1"/>
              <a:t>b</a:t>
            </a:r>
            <a:r>
              <a:rPr lang="en-US" sz="3200"/>
              <a:t>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79208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</a:t>
            </a:r>
            <a:r>
              <a:rPr lang="en-US" sz="3200" i="1"/>
              <a:t>ab</a:t>
            </a:r>
            <a:r>
              <a:rPr lang="en-US" sz="3200"/>
              <a:t>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</a:p>
        </p:txBody>
      </p:sp>
      <p:sp>
        <p:nvSpPr>
          <p:cNvPr id="179209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(</a:t>
            </a:r>
            <a:r>
              <a:rPr lang="en-US" sz="3200" i="1"/>
              <a:t>b</a:t>
            </a:r>
            <a:r>
              <a:rPr lang="en-US" sz="3200"/>
              <a:t> – </a:t>
            </a:r>
            <a:r>
              <a:rPr lang="en-US" sz="3200" i="1"/>
              <a:t>a</a:t>
            </a:r>
            <a:r>
              <a:rPr lang="en-US" sz="3200"/>
              <a:t>)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pic>
        <p:nvPicPr>
          <p:cNvPr id="26634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525" y="6557963"/>
            <a:ext cx="622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1.6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/>
      <p:bldP spid="179207" grpId="0"/>
      <p:bldP spid="179208" grpId="0"/>
      <p:bldP spid="1792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rgbClr val="004C00"/>
                </a:solidFill>
              </a:rPr>
              <a:t>Slide 1-</a:t>
            </a:r>
            <a:r>
              <a:rPr lang="en-US" sz="1200" smtClean="0">
                <a:solidFill>
                  <a:srgbClr val="339966"/>
                </a:solidFill>
              </a:rPr>
              <a:t> </a:t>
            </a:r>
            <a:fld id="{683A1A40-404F-4B45-BE86-4C04BE07C366}" type="slidenum">
              <a:rPr lang="en-US" sz="1200" smtClean="0">
                <a:solidFill>
                  <a:srgbClr val="004C00"/>
                </a:solidFill>
              </a:rPr>
              <a:pPr eaLnBrk="1" hangingPunct="1">
                <a:defRPr/>
              </a:pPr>
              <a:t>15</a:t>
            </a:fld>
            <a:endParaRPr lang="en-CA" sz="1200" smtClean="0">
              <a:solidFill>
                <a:srgbClr val="004C00"/>
              </a:solidFill>
            </a:endParaRPr>
          </a:p>
        </p:txBody>
      </p:sp>
      <p:sp>
        <p:nvSpPr>
          <p:cNvPr id="180227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Copyright © 2011 Pearson Education, Inc.  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Translate the phrase to an algebraic expression. 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latin typeface="+mn-lt"/>
              </a:rPr>
              <a:t>The difference of </a:t>
            </a:r>
            <a:r>
              <a:rPr lang="en-US" sz="2800" b="1" i="1" dirty="0">
                <a:latin typeface="+mn-lt"/>
              </a:rPr>
              <a:t>a</a:t>
            </a:r>
            <a:r>
              <a:rPr lang="en-US" sz="2800" b="1" dirty="0">
                <a:latin typeface="+mn-lt"/>
              </a:rPr>
              <a:t> and </a:t>
            </a:r>
            <a:r>
              <a:rPr lang="en-US" sz="2800" b="1" i="1" dirty="0">
                <a:latin typeface="+mn-lt"/>
              </a:rPr>
              <a:t>b</a:t>
            </a:r>
            <a:r>
              <a:rPr lang="en-US" sz="2800" b="1" dirty="0">
                <a:latin typeface="+mn-lt"/>
              </a:rPr>
              <a:t> decreased by the sum of </a:t>
            </a:r>
            <a:r>
              <a:rPr lang="en-US" sz="2800" b="1" i="1" dirty="0">
                <a:latin typeface="+mn-lt"/>
              </a:rPr>
              <a:t>w</a:t>
            </a:r>
            <a:r>
              <a:rPr lang="en-US" sz="2800" b="1" dirty="0">
                <a:latin typeface="+mn-lt"/>
              </a:rPr>
              <a:t> and </a:t>
            </a:r>
            <a:r>
              <a:rPr lang="en-US" sz="2800" b="1" i="1" dirty="0">
                <a:latin typeface="+mn-lt"/>
              </a:rPr>
              <a:t>z</a:t>
            </a:r>
            <a:endParaRPr lang="en-US" sz="2800" b="1" dirty="0">
              <a:latin typeface="+mn-lt"/>
            </a:endParaRPr>
          </a:p>
        </p:txBody>
      </p:sp>
      <p:sp>
        <p:nvSpPr>
          <p:cNvPr id="27654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(</a:t>
            </a:r>
            <a:r>
              <a:rPr lang="en-US" sz="3200" i="1"/>
              <a:t>a</a:t>
            </a:r>
            <a:r>
              <a:rPr lang="en-US" sz="3200"/>
              <a:t> – </a:t>
            </a:r>
            <a:r>
              <a:rPr lang="en-US" sz="3200" i="1"/>
              <a:t>b</a:t>
            </a:r>
            <a:r>
              <a:rPr lang="en-US" sz="3200"/>
              <a:t>)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27655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</a:t>
            </a:r>
            <a:r>
              <a:rPr lang="en-US" sz="3200" i="1"/>
              <a:t>a</a:t>
            </a:r>
            <a:r>
              <a:rPr lang="en-US" sz="3200"/>
              <a:t> – </a:t>
            </a:r>
            <a:r>
              <a:rPr lang="en-US" sz="3200" i="1"/>
              <a:t>b</a:t>
            </a:r>
            <a:r>
              <a:rPr lang="en-US" sz="3200"/>
              <a:t>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27656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</a:t>
            </a:r>
            <a:r>
              <a:rPr lang="en-US" sz="3200" i="1"/>
              <a:t>ab</a:t>
            </a:r>
            <a:r>
              <a:rPr lang="en-US" sz="3200"/>
              <a:t>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</a:p>
        </p:txBody>
      </p:sp>
      <p:sp>
        <p:nvSpPr>
          <p:cNvPr id="27657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(</a:t>
            </a:r>
            <a:r>
              <a:rPr lang="en-US" sz="3200" i="1"/>
              <a:t>b</a:t>
            </a:r>
            <a:r>
              <a:rPr lang="en-US" sz="3200"/>
              <a:t> – </a:t>
            </a:r>
            <a:r>
              <a:rPr lang="en-US" sz="3200" i="1"/>
              <a:t>a</a:t>
            </a:r>
            <a:r>
              <a:rPr lang="en-US" sz="3200"/>
              <a:t>) – (</a:t>
            </a:r>
            <a:r>
              <a:rPr lang="en-US" sz="3200" i="1"/>
              <a:t>w</a:t>
            </a:r>
            <a:r>
              <a:rPr lang="en-US" sz="3200"/>
              <a:t> + </a:t>
            </a:r>
            <a:r>
              <a:rPr lang="en-US" sz="3200" i="1"/>
              <a:t>z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pic>
        <p:nvPicPr>
          <p:cNvPr id="27658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Oval 9"/>
          <p:cNvSpPr>
            <a:spLocks noChangeAspect="1" noChangeArrowheads="1"/>
          </p:cNvSpPr>
          <p:nvPr/>
        </p:nvSpPr>
        <p:spPr bwMode="auto">
          <a:xfrm>
            <a:off x="1181100" y="2041525"/>
            <a:ext cx="3390900" cy="900113"/>
          </a:xfrm>
          <a:prstGeom prst="ellipse">
            <a:avLst/>
          </a:prstGeom>
          <a:noFill/>
          <a:ln w="38100">
            <a:solidFill>
              <a:srgbClr val="F8BE1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525" y="6557963"/>
            <a:ext cx="622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1.6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Word Sentences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713" y="1397000"/>
          <a:ext cx="8308623" cy="2621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289"/>
                <a:gridCol w="2415822"/>
                <a:gridCol w="384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Operation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Expression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Word Phrases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Equals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=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b="0" dirty="0" smtClean="0"/>
                        <a:t>is</a:t>
                      </a:r>
                    </a:p>
                    <a:p>
                      <a:pPr indent="-457200"/>
                      <a:r>
                        <a:rPr lang="en-US" sz="2000" b="0" dirty="0" smtClean="0"/>
                        <a:t>is equal to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is the same as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produces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yields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results in</a:t>
                      </a:r>
                    </a:p>
                    <a:p>
                      <a:pPr indent="-457200"/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and Solve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892175" y="1479550"/>
            <a:ext cx="8251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Fifteen more than a number is  </a:t>
            </a:r>
            <a:r>
              <a:rPr lang="en-US" sz="2800" dirty="0" smtClean="0"/>
              <a:t>seventeen.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19302" y="2514600"/>
          <a:ext cx="2310968" cy="61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302" y="2514600"/>
                        <a:ext cx="2310968" cy="6115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4562" y="1962150"/>
          <a:ext cx="1199197" cy="42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2" y="1962150"/>
                        <a:ext cx="1199197" cy="424002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00763" y="1878012"/>
          <a:ext cx="527004" cy="499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7" imgW="190440" imgH="177480" progId="Equation.3">
                  <p:embed/>
                </p:oleObj>
              </mc:Choice>
              <mc:Fallback>
                <p:oleObj name="Equation" r:id="rId7" imgW="1904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1878012"/>
                        <a:ext cx="527004" cy="499427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2014538" y="1585913"/>
            <a:ext cx="1541462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899025" y="1185863"/>
            <a:ext cx="441325" cy="733425"/>
            <a:chOff x="5858938" y="1286934"/>
            <a:chExt cx="440261" cy="733785"/>
          </a:xfrm>
        </p:grpSpPr>
        <p:sp>
          <p:nvSpPr>
            <p:cNvPr id="29707" name="Rounded Rectangle 16"/>
            <p:cNvSpPr>
              <a:spLocks noChangeArrowheads="1"/>
            </p:cNvSpPr>
            <p:nvPr/>
          </p:nvSpPr>
          <p:spPr bwMode="auto">
            <a:xfrm>
              <a:off x="5858938" y="1670763"/>
              <a:ext cx="440261" cy="349956"/>
            </a:xfrm>
            <a:prstGeom prst="roundRect">
              <a:avLst>
                <a:gd name="adj" fmla="val 16667"/>
              </a:avLst>
            </a:prstGeom>
            <a:solidFill>
              <a:srgbClr val="00B050">
                <a:alpha val="41176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Arial" charset="0"/>
              </a:endParaRPr>
            </a:p>
          </p:txBody>
        </p:sp>
        <p:sp>
          <p:nvSpPr>
            <p:cNvPr id="29708" name="TextBox 2"/>
            <p:cNvSpPr txBox="1">
              <a:spLocks noChangeArrowheads="1"/>
            </p:cNvSpPr>
            <p:nvPr/>
          </p:nvSpPr>
          <p:spPr bwMode="auto">
            <a:xfrm>
              <a:off x="5881511" y="1286934"/>
              <a:ext cx="3386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=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57249" y="3261360"/>
          <a:ext cx="3031565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9" imgW="1295280" imgH="266400" progId="Equation.3">
                  <p:embed/>
                </p:oleObj>
              </mc:Choice>
              <mc:Fallback>
                <p:oleObj name="Equation" r:id="rId9" imgW="1295280" imgH="26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49" y="3261360"/>
                        <a:ext cx="3031565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476057" y="4182110"/>
          <a:ext cx="1747273" cy="89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11" imgW="355320" imgH="177480" progId="Equation.3">
                  <p:embed/>
                </p:oleObj>
              </mc:Choice>
              <mc:Fallback>
                <p:oleObj name="Equation" r:id="rId11" imgW="35532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057" y="4182110"/>
                        <a:ext cx="1747273" cy="8928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and Solve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892175" y="1479550"/>
            <a:ext cx="8251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Thirteen more than the product of four and a number yields </a:t>
            </a:r>
            <a:r>
              <a:rPr lang="en-US" sz="2800" dirty="0" smtClean="0"/>
              <a:t>25.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56018" y="2517775"/>
          <a:ext cx="2780612" cy="65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3" imgW="774360" imgH="177480" progId="Equation.3">
                  <p:embed/>
                </p:oleObj>
              </mc:Choice>
              <mc:Fallback>
                <p:oleObj name="Equation" r:id="rId3" imgW="7743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018" y="2517775"/>
                        <a:ext cx="2780612" cy="652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3338" y="1219200"/>
          <a:ext cx="10509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1219200"/>
                        <a:ext cx="1050925" cy="312738"/>
                      </a:xfrm>
                      <a:prstGeom prst="rect">
                        <a:avLst/>
                      </a:prstGeom>
                      <a:solidFill>
                        <a:srgbClr val="00682F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851400" y="1271588"/>
          <a:ext cx="400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7" imgW="279360" imgH="203040" progId="Equation.3">
                  <p:embed/>
                </p:oleObj>
              </mc:Choice>
              <mc:Fallback>
                <p:oleObj name="Equation" r:id="rId7" imgW="27936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1271588"/>
                        <a:ext cx="400050" cy="296862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857250" y="1998663"/>
            <a:ext cx="1004888" cy="760412"/>
            <a:chOff x="5858938" y="1670763"/>
            <a:chExt cx="1004707" cy="760280"/>
          </a:xfrm>
        </p:grpSpPr>
        <p:sp>
          <p:nvSpPr>
            <p:cNvPr id="30735" name="Rounded Rectangle 16"/>
            <p:cNvSpPr>
              <a:spLocks noChangeArrowheads="1"/>
            </p:cNvSpPr>
            <p:nvPr/>
          </p:nvSpPr>
          <p:spPr bwMode="auto">
            <a:xfrm>
              <a:off x="5858938" y="1670763"/>
              <a:ext cx="982129" cy="349956"/>
            </a:xfrm>
            <a:prstGeom prst="roundRect">
              <a:avLst>
                <a:gd name="adj" fmla="val 16667"/>
              </a:avLst>
            </a:prstGeom>
            <a:solidFill>
              <a:srgbClr val="00B050">
                <a:alpha val="41176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Arial" charset="0"/>
              </a:endParaRPr>
            </a:p>
          </p:txBody>
        </p:sp>
        <p:sp>
          <p:nvSpPr>
            <p:cNvPr id="30736" name="TextBox 2"/>
            <p:cNvSpPr txBox="1">
              <a:spLocks noChangeArrowheads="1"/>
            </p:cNvSpPr>
            <p:nvPr/>
          </p:nvSpPr>
          <p:spPr bwMode="auto">
            <a:xfrm>
              <a:off x="5881511" y="1907823"/>
              <a:ext cx="9821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/>
              <a:r>
                <a:rPr lang="en-US" sz="2800">
                  <a:solidFill>
                    <a:srgbClr val="FF0000"/>
                  </a:solidFill>
                </a:rPr>
                <a:t>=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680754" y="3188653"/>
          <a:ext cx="2229894" cy="46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9" imgW="1295280" imgH="266400" progId="Equation.3">
                  <p:embed/>
                </p:oleObj>
              </mc:Choice>
              <mc:Fallback>
                <p:oleObj name="Equation" r:id="rId9" imgW="1295280" imgH="26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754" y="3188653"/>
                        <a:ext cx="2229894" cy="468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722244" y="3840480"/>
          <a:ext cx="1026795" cy="54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11" imgW="317160" imgH="177480" progId="Equation.3">
                  <p:embed/>
                </p:oleObj>
              </mc:Choice>
              <mc:Fallback>
                <p:oleObj name="Equation" r:id="rId11" imgW="31716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244" y="3840480"/>
                        <a:ext cx="1026795" cy="548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4244975" y="1592263"/>
            <a:ext cx="1162050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2224088" y="1592263"/>
            <a:ext cx="1490662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224088" y="1592263"/>
            <a:ext cx="1512887" cy="349250"/>
          </a:xfrm>
          <a:prstGeom prst="roundRect">
            <a:avLst>
              <a:gd name="adj" fmla="val 16667"/>
            </a:avLst>
          </a:prstGeom>
          <a:solidFill>
            <a:srgbClr val="00682F">
              <a:alpha val="4078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811193" y="3735704"/>
          <a:ext cx="1516967" cy="97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13" imgW="622080" imgH="393480" progId="Equation.3">
                  <p:embed/>
                </p:oleObj>
              </mc:Choice>
              <mc:Fallback>
                <p:oleObj name="Equation" r:id="rId13" imgW="62208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193" y="3735704"/>
                        <a:ext cx="1516967" cy="97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678112" y="5501640"/>
          <a:ext cx="1353459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5" imgW="342720" imgH="177480" progId="Equation.3">
                  <p:embed/>
                </p:oleObj>
              </mc:Choice>
              <mc:Fallback>
                <p:oleObj name="Equation" r:id="rId15" imgW="342720" imgH="177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2" y="5501640"/>
                        <a:ext cx="1353459" cy="853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Translate:  Thirty-two less than three times a number is fifteen.</a:t>
            </a:r>
          </a:p>
        </p:txBody>
      </p:sp>
      <p:sp>
        <p:nvSpPr>
          <p:cNvPr id="131076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32 – 3</a:t>
            </a:r>
            <a:r>
              <a:rPr lang="en-US" sz="3200" i="1"/>
              <a:t>x</a:t>
            </a:r>
            <a:r>
              <a:rPr lang="en-US" sz="3200"/>
              <a:t> = 15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31077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</a:t>
            </a:r>
            <a:r>
              <a:rPr lang="en-US" sz="3200">
                <a:sym typeface="Symbol" pitchFamily="18" charset="2"/>
              </a:rPr>
              <a:t>3</a:t>
            </a:r>
            <a:r>
              <a:rPr lang="en-US" sz="3200" i="1">
                <a:sym typeface="Symbol" pitchFamily="18" charset="2"/>
              </a:rPr>
              <a:t>x</a:t>
            </a:r>
            <a:r>
              <a:rPr lang="en-US" sz="3200">
                <a:sym typeface="Symbol" pitchFamily="18" charset="2"/>
              </a:rPr>
              <a:t> – 32 = 15</a:t>
            </a:r>
          </a:p>
        </p:txBody>
      </p:sp>
      <p:sp>
        <p:nvSpPr>
          <p:cNvPr id="131078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32 + 3</a:t>
            </a:r>
            <a:r>
              <a:rPr lang="en-US" sz="3200" i="1"/>
              <a:t>x</a:t>
            </a:r>
            <a:r>
              <a:rPr lang="en-US" sz="3200"/>
              <a:t> = 15</a:t>
            </a:r>
          </a:p>
        </p:txBody>
      </p:sp>
      <p:sp>
        <p:nvSpPr>
          <p:cNvPr id="131079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3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 32 = 15</a:t>
            </a:r>
          </a:p>
        </p:txBody>
      </p:sp>
      <p:pic>
        <p:nvPicPr>
          <p:cNvPr id="32776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TextBox 10"/>
          <p:cNvSpPr txBox="1">
            <a:spLocks noChangeArrowheads="1"/>
          </p:cNvSpPr>
          <p:nvPr/>
        </p:nvSpPr>
        <p:spPr bwMode="auto">
          <a:xfrm>
            <a:off x="9525" y="6557963"/>
            <a:ext cx="62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/>
      <p:bldP spid="131078" grpId="0"/>
      <p:bldP spid="131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9250" y="1397000"/>
          <a:ext cx="87940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933"/>
                <a:gridCol w="2178755"/>
                <a:gridCol w="2393245"/>
                <a:gridCol w="2427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Addition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Subtraction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Multiplication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1950" y="1919288"/>
            <a:ext cx="17494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sum</a:t>
            </a:r>
          </a:p>
          <a:p>
            <a:r>
              <a:rPr lang="en-US" sz="2400"/>
              <a:t>plus</a:t>
            </a:r>
          </a:p>
          <a:p>
            <a:r>
              <a:rPr lang="en-US" sz="2400"/>
              <a:t>more than</a:t>
            </a:r>
          </a:p>
          <a:p>
            <a:r>
              <a:rPr lang="en-US" sz="2400"/>
              <a:t>added to</a:t>
            </a:r>
          </a:p>
          <a:p>
            <a:r>
              <a:rPr lang="en-US" sz="2400"/>
              <a:t>increased by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62175" y="1970088"/>
            <a:ext cx="21447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minus</a:t>
            </a:r>
          </a:p>
          <a:p>
            <a:r>
              <a:rPr lang="en-US" sz="2400"/>
              <a:t>subtracted from</a:t>
            </a:r>
          </a:p>
          <a:p>
            <a:r>
              <a:rPr lang="en-US" sz="2400"/>
              <a:t>difference of</a:t>
            </a:r>
          </a:p>
          <a:p>
            <a:r>
              <a:rPr lang="en-US" sz="2400"/>
              <a:t>less than</a:t>
            </a:r>
          </a:p>
          <a:p>
            <a:r>
              <a:rPr lang="en-US" sz="2400"/>
              <a:t>decreased by</a:t>
            </a:r>
          </a:p>
          <a:p>
            <a:r>
              <a:rPr lang="en-US" sz="2400"/>
              <a:t>less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351338" y="2038350"/>
            <a:ext cx="21447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product</a:t>
            </a:r>
          </a:p>
          <a:p>
            <a:r>
              <a:rPr lang="en-US" sz="2400"/>
              <a:t>twice</a:t>
            </a:r>
          </a:p>
          <a:p>
            <a:r>
              <a:rPr lang="en-US" sz="2400"/>
              <a:t>times</a:t>
            </a:r>
          </a:p>
          <a:p>
            <a:r>
              <a:rPr lang="en-US" sz="2400"/>
              <a:t>multiplied by</a:t>
            </a:r>
          </a:p>
          <a:p>
            <a:r>
              <a:rPr lang="en-US" sz="2400"/>
              <a:t>of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734175" y="2082800"/>
            <a:ext cx="21447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divided by</a:t>
            </a:r>
          </a:p>
          <a:p>
            <a:r>
              <a:rPr lang="en-US" sz="2400"/>
              <a:t>quotient</a:t>
            </a:r>
          </a:p>
          <a:p>
            <a:r>
              <a:rPr lang="en-US" sz="2400"/>
              <a:t>ratio</a:t>
            </a:r>
          </a:p>
          <a:p>
            <a:r>
              <a:rPr lang="en-US" sz="2400"/>
              <a:t>divided into</a:t>
            </a:r>
          </a:p>
          <a:p>
            <a:endParaRPr lang="en-US" sz="2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0750" y="4718050"/>
            <a:ext cx="19065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Order is important!!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51650" y="4605338"/>
            <a:ext cx="1908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Order is important!!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2190750" y="2416175"/>
            <a:ext cx="2065338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2166938" y="3138488"/>
            <a:ext cx="2066925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6767513" y="3268663"/>
            <a:ext cx="2065337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33" grpId="0"/>
      <p:bldP spid="34" grpId="0"/>
      <p:bldP spid="5" grpId="0"/>
      <p:bldP spid="35" grpId="0"/>
      <p:bldP spid="6" grpId="0" animBg="1"/>
      <p:bldP spid="37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Translate:  Thirty-two less than three times a number is fifteen.</a:t>
            </a:r>
          </a:p>
        </p:txBody>
      </p:sp>
      <p:sp>
        <p:nvSpPr>
          <p:cNvPr id="33796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32 – 3</a:t>
            </a:r>
            <a:r>
              <a:rPr lang="en-US" sz="3200" i="1"/>
              <a:t>x</a:t>
            </a:r>
            <a:r>
              <a:rPr lang="en-US" sz="3200"/>
              <a:t> = 15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3797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</a:t>
            </a:r>
            <a:r>
              <a:rPr lang="en-US" sz="3200">
                <a:sym typeface="Symbol" pitchFamily="18" charset="2"/>
              </a:rPr>
              <a:t>3</a:t>
            </a:r>
            <a:r>
              <a:rPr lang="en-US" sz="3200" i="1">
                <a:sym typeface="Symbol" pitchFamily="18" charset="2"/>
              </a:rPr>
              <a:t>x</a:t>
            </a:r>
            <a:r>
              <a:rPr lang="en-US" sz="3200">
                <a:sym typeface="Symbol" pitchFamily="18" charset="2"/>
              </a:rPr>
              <a:t> – 32 = 15</a:t>
            </a:r>
          </a:p>
        </p:txBody>
      </p:sp>
      <p:sp>
        <p:nvSpPr>
          <p:cNvPr id="33798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32 + 3</a:t>
            </a:r>
            <a:r>
              <a:rPr lang="en-US" sz="3200" i="1"/>
              <a:t>x</a:t>
            </a:r>
            <a:r>
              <a:rPr lang="en-US" sz="3200"/>
              <a:t> = 15</a:t>
            </a:r>
          </a:p>
        </p:txBody>
      </p:sp>
      <p:sp>
        <p:nvSpPr>
          <p:cNvPr id="33799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3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 32 = 15</a:t>
            </a:r>
          </a:p>
        </p:txBody>
      </p:sp>
      <p:pic>
        <p:nvPicPr>
          <p:cNvPr id="33800" name="Picture 8" descr="MCHH0152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Oval 9"/>
          <p:cNvSpPr>
            <a:spLocks noChangeAspect="1" noChangeArrowheads="1"/>
          </p:cNvSpPr>
          <p:nvPr/>
        </p:nvSpPr>
        <p:spPr bwMode="auto">
          <a:xfrm>
            <a:off x="1069975" y="2844800"/>
            <a:ext cx="3121025" cy="1092200"/>
          </a:xfrm>
          <a:prstGeom prst="ellipse">
            <a:avLst/>
          </a:prstGeom>
          <a:noFill/>
          <a:ln w="38100">
            <a:solidFill>
              <a:srgbClr val="F8BE1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9525" y="6557963"/>
            <a:ext cx="62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-4763"/>
            <a:ext cx="9144000" cy="6858001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Translate:  The quotient of four less than a number and five is the same as the number divided by eight.</a:t>
            </a:r>
          </a:p>
        </p:txBody>
      </p:sp>
      <p:sp>
        <p:nvSpPr>
          <p:cNvPr id="44040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44041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44042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</a:t>
            </a:r>
          </a:p>
        </p:txBody>
      </p:sp>
      <p:sp>
        <p:nvSpPr>
          <p:cNvPr id="44043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</a:t>
            </a:r>
            <a:endParaRPr lang="en-US" sz="3200">
              <a:sym typeface="Symbol" pitchFamily="18" charset="2"/>
            </a:endParaRPr>
          </a:p>
        </p:txBody>
      </p:sp>
      <p:pic>
        <p:nvPicPr>
          <p:cNvPr id="34824" name="Picture 8" descr="MCHH0152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34" name="Object 9"/>
          <p:cNvGraphicFramePr>
            <a:graphicFrameLocks noChangeAspect="1"/>
          </p:cNvGraphicFramePr>
          <p:nvPr/>
        </p:nvGraphicFramePr>
        <p:xfrm>
          <a:off x="1857375" y="4837113"/>
          <a:ext cx="1409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609336" imgH="393529" progId="">
                  <p:embed/>
                </p:oleObj>
              </mc:Choice>
              <mc:Fallback>
                <p:oleObj name="Equation" r:id="rId4" imgW="609336" imgH="39352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837113"/>
                        <a:ext cx="14097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10"/>
          <p:cNvGraphicFramePr>
            <a:graphicFrameLocks noChangeAspect="1"/>
          </p:cNvGraphicFramePr>
          <p:nvPr/>
        </p:nvGraphicFramePr>
        <p:xfrm>
          <a:off x="1857375" y="2170113"/>
          <a:ext cx="15271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6" imgW="660113" imgH="393529" progId="">
                  <p:embed/>
                </p:oleObj>
              </mc:Choice>
              <mc:Fallback>
                <p:oleObj name="Equation" r:id="rId6" imgW="660113" imgH="3935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170113"/>
                        <a:ext cx="15271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1857375" y="3200400"/>
          <a:ext cx="1879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8" imgW="812447" imgH="203112" progId="">
                  <p:embed/>
                </p:oleObj>
              </mc:Choice>
              <mc:Fallback>
                <p:oleObj name="Equation" r:id="rId8" imgW="812447" imgH="20311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200400"/>
                        <a:ext cx="1879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1857375" y="3792538"/>
          <a:ext cx="1409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10" imgW="609336" imgH="393529" progId="">
                  <p:embed/>
                </p:oleObj>
              </mc:Choice>
              <mc:Fallback>
                <p:oleObj name="Equation" r:id="rId10" imgW="609336" imgH="393529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792538"/>
                        <a:ext cx="14097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9" name="TextBox 10"/>
          <p:cNvSpPr txBox="1">
            <a:spLocks noChangeArrowheads="1"/>
          </p:cNvSpPr>
          <p:nvPr/>
        </p:nvSpPr>
        <p:spPr bwMode="auto">
          <a:xfrm>
            <a:off x="9525" y="6557963"/>
            <a:ext cx="62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1" grpId="0"/>
      <p:bldP spid="44042" grpId="0"/>
      <p:bldP spid="440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 descr="Pink tissue paper"/>
          <p:cNvSpPr txBox="1">
            <a:spLocks noChangeArrowheads="1"/>
          </p:cNvSpPr>
          <p:nvPr/>
        </p:nvSpPr>
        <p:spPr bwMode="auto">
          <a:xfrm>
            <a:off x="1219200" y="279400"/>
            <a:ext cx="7324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Translate:  The quotient of four less than a number and five is the same as the number divided by eight.</a:t>
            </a:r>
          </a:p>
        </p:txBody>
      </p:sp>
      <p:sp>
        <p:nvSpPr>
          <p:cNvPr id="35844" name="Text Box 4" descr="Pink tissue paper"/>
          <p:cNvSpPr txBox="1">
            <a:spLocks noChangeArrowheads="1"/>
          </p:cNvSpPr>
          <p:nvPr/>
        </p:nvSpPr>
        <p:spPr bwMode="auto">
          <a:xfrm>
            <a:off x="1219200" y="217011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a)  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5845" name="Text Box 5" descr="Pink tissue paper"/>
          <p:cNvSpPr txBox="1">
            <a:spLocks noChangeArrowheads="1"/>
          </p:cNvSpPr>
          <p:nvPr/>
        </p:nvSpPr>
        <p:spPr bwMode="auto">
          <a:xfrm>
            <a:off x="1219200" y="30845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b) 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5846" name="Text Box 6" descr="Pink tissue paper"/>
          <p:cNvSpPr txBox="1">
            <a:spLocks noChangeArrowheads="1"/>
          </p:cNvSpPr>
          <p:nvPr/>
        </p:nvSpPr>
        <p:spPr bwMode="auto">
          <a:xfrm>
            <a:off x="1219200" y="3903663"/>
            <a:ext cx="632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c)  </a:t>
            </a:r>
          </a:p>
        </p:txBody>
      </p:sp>
      <p:sp>
        <p:nvSpPr>
          <p:cNvPr id="35847" name="Text Box 7" descr="Pink tissue paper"/>
          <p:cNvSpPr txBox="1">
            <a:spLocks noChangeArrowheads="1"/>
          </p:cNvSpPr>
          <p:nvPr/>
        </p:nvSpPr>
        <p:spPr bwMode="auto">
          <a:xfrm>
            <a:off x="1219200" y="4837113"/>
            <a:ext cx="690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d)  </a:t>
            </a:r>
            <a:endParaRPr lang="en-US" sz="3200">
              <a:sym typeface="Symbol" pitchFamily="18" charset="2"/>
            </a:endParaRPr>
          </a:p>
        </p:txBody>
      </p:sp>
      <p:pic>
        <p:nvPicPr>
          <p:cNvPr id="35848" name="Picture 8" descr="MCHH0152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58750"/>
            <a:ext cx="1133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1857375" y="4837113"/>
          <a:ext cx="1409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4" imgW="609336" imgH="393529" progId="">
                  <p:embed/>
                </p:oleObj>
              </mc:Choice>
              <mc:Fallback>
                <p:oleObj name="Equation" r:id="rId4" imgW="609336" imgH="39352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837113"/>
                        <a:ext cx="14097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857375" y="2170113"/>
          <a:ext cx="15271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6" imgW="660113" imgH="393529" progId="">
                  <p:embed/>
                </p:oleObj>
              </mc:Choice>
              <mc:Fallback>
                <p:oleObj name="Equation" r:id="rId6" imgW="660113" imgH="3935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170113"/>
                        <a:ext cx="15271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1857375" y="3200400"/>
          <a:ext cx="1879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8" imgW="812447" imgH="203112" progId="">
                  <p:embed/>
                </p:oleObj>
              </mc:Choice>
              <mc:Fallback>
                <p:oleObj name="Equation" r:id="rId8" imgW="812447" imgH="20311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200400"/>
                        <a:ext cx="1879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1857375" y="3792538"/>
          <a:ext cx="1409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10" imgW="609336" imgH="393529" progId="">
                  <p:embed/>
                </p:oleObj>
              </mc:Choice>
              <mc:Fallback>
                <p:oleObj name="Equation" r:id="rId10" imgW="609336" imgH="393529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792538"/>
                        <a:ext cx="14097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Oval 13"/>
          <p:cNvSpPr>
            <a:spLocks noChangeAspect="1" noChangeArrowheads="1"/>
          </p:cNvSpPr>
          <p:nvPr/>
        </p:nvSpPr>
        <p:spPr bwMode="auto">
          <a:xfrm>
            <a:off x="1117600" y="4703763"/>
            <a:ext cx="2667000" cy="1092200"/>
          </a:xfrm>
          <a:prstGeom prst="ellipse">
            <a:avLst/>
          </a:prstGeom>
          <a:noFill/>
          <a:ln w="38100">
            <a:solidFill>
              <a:srgbClr val="F8BE1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TextBox 10"/>
          <p:cNvSpPr txBox="1">
            <a:spLocks noChangeArrowheads="1"/>
          </p:cNvSpPr>
          <p:nvPr/>
        </p:nvSpPr>
        <p:spPr bwMode="auto">
          <a:xfrm>
            <a:off x="9525" y="6557963"/>
            <a:ext cx="62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4663" y="1397000"/>
          <a:ext cx="8308623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289"/>
                <a:gridCol w="2415822"/>
                <a:gridCol w="384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 Expression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 Phrases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Addition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+ 3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 number </a:t>
                      </a:r>
                      <a:r>
                        <a:rPr lang="en-US" sz="2000" b="1" dirty="0" smtClean="0"/>
                        <a:t>plus</a:t>
                      </a:r>
                      <a:r>
                        <a:rPr lang="en-US" sz="2000" dirty="0" smtClean="0"/>
                        <a:t> three</a:t>
                      </a:r>
                    </a:p>
                    <a:p>
                      <a:r>
                        <a:rPr lang="en-US" sz="2000" dirty="0" smtClean="0"/>
                        <a:t>Three </a:t>
                      </a:r>
                      <a:r>
                        <a:rPr lang="en-US" sz="2000" b="1" dirty="0" smtClean="0"/>
                        <a:t>added to </a:t>
                      </a:r>
                      <a:r>
                        <a:rPr lang="en-US" sz="2000" dirty="0" smtClean="0"/>
                        <a:t>some number</a:t>
                      </a:r>
                    </a:p>
                    <a:p>
                      <a:r>
                        <a:rPr lang="en-US" sz="2000" dirty="0" smtClean="0"/>
                        <a:t>The </a:t>
                      </a:r>
                      <a:r>
                        <a:rPr lang="en-US" sz="2000" b="1" dirty="0" smtClean="0"/>
                        <a:t>sum</a:t>
                      </a:r>
                      <a:r>
                        <a:rPr lang="en-US" sz="2000" dirty="0" smtClean="0"/>
                        <a:t> of some number and three</a:t>
                      </a:r>
                    </a:p>
                    <a:p>
                      <a:r>
                        <a:rPr lang="en-US" sz="2000" dirty="0" smtClean="0"/>
                        <a:t>Three </a:t>
                      </a:r>
                      <a:r>
                        <a:rPr lang="en-US" sz="2000" b="1" dirty="0" smtClean="0"/>
                        <a:t>more than </a:t>
                      </a:r>
                      <a:r>
                        <a:rPr lang="en-US" sz="2000" dirty="0" smtClean="0"/>
                        <a:t>some number</a:t>
                      </a:r>
                    </a:p>
                    <a:p>
                      <a:r>
                        <a:rPr lang="en-US" sz="2000" dirty="0" smtClean="0"/>
                        <a:t>Some number </a:t>
                      </a:r>
                      <a:r>
                        <a:rPr lang="en-US" sz="2000" b="1" dirty="0" smtClean="0"/>
                        <a:t>increased by </a:t>
                      </a:r>
                      <a:r>
                        <a:rPr lang="en-US" sz="2000" dirty="0" smtClean="0"/>
                        <a:t>three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713" y="1397000"/>
          <a:ext cx="8308623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289"/>
                <a:gridCol w="2415822"/>
                <a:gridCol w="384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 Expression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 Phrases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Subtraction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 – 6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dirty="0" smtClean="0"/>
                        <a:t>Some number </a:t>
                      </a:r>
                      <a:r>
                        <a:rPr lang="en-US" sz="2000" b="1" dirty="0" smtClean="0"/>
                        <a:t>minus</a:t>
                      </a:r>
                      <a:r>
                        <a:rPr lang="en-US" sz="2000" baseline="0" dirty="0" smtClean="0"/>
                        <a:t> six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Six </a:t>
                      </a:r>
                      <a:r>
                        <a:rPr lang="en-US" sz="2000" b="1" baseline="0" dirty="0" smtClean="0"/>
                        <a:t>subtracted from </a:t>
                      </a:r>
                      <a:r>
                        <a:rPr lang="en-US" sz="2000" baseline="0" dirty="0" smtClean="0"/>
                        <a:t>some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The </a:t>
                      </a:r>
                      <a:r>
                        <a:rPr lang="en-US" sz="2000" b="1" baseline="0" dirty="0" smtClean="0"/>
                        <a:t>difference</a:t>
                      </a:r>
                      <a:r>
                        <a:rPr lang="en-US" sz="2000" baseline="0" dirty="0" smtClean="0"/>
                        <a:t> of some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      and six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Six </a:t>
                      </a:r>
                      <a:r>
                        <a:rPr lang="en-US" sz="2000" b="1" baseline="0" dirty="0" smtClean="0"/>
                        <a:t>less than</a:t>
                      </a:r>
                      <a:r>
                        <a:rPr lang="en-US" sz="2000" baseline="0" dirty="0" smtClean="0"/>
                        <a:t> some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Some number </a:t>
                      </a:r>
                      <a:r>
                        <a:rPr lang="en-US" sz="2000" b="1" baseline="0" dirty="0" smtClean="0"/>
                        <a:t>decreased by </a:t>
                      </a:r>
                      <a:r>
                        <a:rPr lang="en-US" sz="2000" baseline="0" dirty="0" smtClean="0"/>
                        <a:t>six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Some number </a:t>
                      </a:r>
                      <a:r>
                        <a:rPr lang="en-US" sz="2000" b="1" baseline="0" dirty="0" smtClean="0"/>
                        <a:t>less</a:t>
                      </a:r>
                      <a:r>
                        <a:rPr lang="en-US" sz="2000" baseline="0" dirty="0" smtClean="0"/>
                        <a:t> six</a:t>
                      </a:r>
                    </a:p>
                    <a:p>
                      <a:pPr indent="-457200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091113" y="2111375"/>
            <a:ext cx="3781425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5119688" y="3054350"/>
            <a:ext cx="3781425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713" y="1171575"/>
          <a:ext cx="8308623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289"/>
                <a:gridCol w="2415822"/>
                <a:gridCol w="384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 Expression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 Phrases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Multiplication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b="1" dirty="0" smtClean="0"/>
                        <a:t>Twice</a:t>
                      </a:r>
                      <a:r>
                        <a:rPr lang="en-US" sz="2000" dirty="0" smtClean="0"/>
                        <a:t> some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Two </a:t>
                      </a:r>
                      <a:r>
                        <a:rPr lang="en-US" sz="2000" b="1" baseline="0" dirty="0" smtClean="0"/>
                        <a:t>times</a:t>
                      </a:r>
                      <a:r>
                        <a:rPr lang="en-US" sz="2000" baseline="0" dirty="0" smtClean="0"/>
                        <a:t> some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The </a:t>
                      </a:r>
                      <a:r>
                        <a:rPr lang="en-US" sz="2000" b="1" baseline="0" dirty="0" smtClean="0"/>
                        <a:t>product</a:t>
                      </a:r>
                      <a:r>
                        <a:rPr lang="en-US" sz="2000" baseline="0" dirty="0" smtClean="0"/>
                        <a:t> of two and some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     number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Some number </a:t>
                      </a:r>
                      <a:r>
                        <a:rPr lang="en-US" sz="2000" b="1" baseline="0" dirty="0" smtClean="0"/>
                        <a:t>multiplied</a:t>
                      </a:r>
                      <a:r>
                        <a:rPr lang="en-US" sz="2000" baseline="0" dirty="0" smtClean="0"/>
                        <a:t> by two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Exponents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dirty="0" smtClean="0"/>
                        <a:t>c squared</a:t>
                      </a:r>
                    </a:p>
                    <a:p>
                      <a:pPr indent="-457200"/>
                      <a:r>
                        <a:rPr lang="en-US" sz="2000" dirty="0" smtClean="0"/>
                        <a:t>The square of c</a:t>
                      </a:r>
                    </a:p>
                    <a:p>
                      <a:pPr indent="-457200"/>
                      <a:r>
                        <a:rPr lang="en-US" sz="2000" dirty="0" smtClean="0"/>
                        <a:t>c to the second power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k</a:t>
                      </a:r>
                      <a:r>
                        <a:rPr lang="en-US" sz="2000" baseline="300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dirty="0" smtClean="0"/>
                        <a:t>k cubed</a:t>
                      </a:r>
                    </a:p>
                    <a:p>
                      <a:pPr indent="-457200"/>
                      <a:r>
                        <a:rPr lang="en-US" sz="2000" dirty="0" smtClean="0"/>
                        <a:t>k to the third</a:t>
                      </a:r>
                      <a:r>
                        <a:rPr lang="en-US" sz="2000" baseline="0" dirty="0" smtClean="0"/>
                        <a:t> power</a:t>
                      </a:r>
                    </a:p>
                    <a:p>
                      <a:pPr indent="-457200"/>
                      <a:r>
                        <a:rPr lang="en-US" sz="2000" baseline="0" dirty="0" smtClean="0"/>
                        <a:t>The cube of k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Roots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dirty="0" smtClean="0"/>
                        <a:t>The square root of x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437" name="Object 2"/>
          <p:cNvGraphicFramePr>
            <a:graphicFrameLocks noChangeAspect="1"/>
          </p:cNvGraphicFramePr>
          <p:nvPr/>
        </p:nvGraphicFramePr>
        <p:xfrm>
          <a:off x="3665538" y="5180013"/>
          <a:ext cx="434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4" imgW="304560" imgH="253800" progId="Equation.3">
                  <p:embed/>
                </p:oleObj>
              </mc:Choice>
              <mc:Fallback>
                <p:oleObj name="Equation" r:id="rId4" imgW="30456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5180013"/>
                        <a:ext cx="4349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713" y="1397000"/>
          <a:ext cx="8308623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289"/>
                <a:gridCol w="2415822"/>
                <a:gridCol w="384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Operation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Variable Expression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Word Phrases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Division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457200"/>
                      <a:r>
                        <a:rPr lang="en-US" sz="2000" b="0" dirty="0" smtClean="0"/>
                        <a:t>Some number </a:t>
                      </a:r>
                      <a:r>
                        <a:rPr lang="en-US" sz="2000" b="1" dirty="0" smtClean="0"/>
                        <a:t>divided</a:t>
                      </a:r>
                      <a:r>
                        <a:rPr lang="en-US" sz="2000" b="1" baseline="0" dirty="0" smtClean="0"/>
                        <a:t> by </a:t>
                      </a:r>
                      <a:r>
                        <a:rPr lang="en-US" sz="2000" b="0" baseline="0" dirty="0" smtClean="0"/>
                        <a:t>five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The </a:t>
                      </a:r>
                      <a:r>
                        <a:rPr lang="en-US" sz="2000" b="1" baseline="0" dirty="0" smtClean="0"/>
                        <a:t>quotient</a:t>
                      </a:r>
                      <a:r>
                        <a:rPr lang="en-US" sz="2000" b="0" baseline="0" dirty="0" smtClean="0"/>
                        <a:t> of some number and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     five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The </a:t>
                      </a:r>
                      <a:r>
                        <a:rPr lang="en-US" sz="2000" b="1" baseline="0" dirty="0" smtClean="0"/>
                        <a:t>ratio</a:t>
                      </a:r>
                      <a:r>
                        <a:rPr lang="en-US" sz="2000" b="0" baseline="0" dirty="0" smtClean="0"/>
                        <a:t> of some number and five</a:t>
                      </a:r>
                    </a:p>
                    <a:p>
                      <a:pPr indent="-457200"/>
                      <a:r>
                        <a:rPr lang="en-US" sz="2000" b="0" baseline="0" dirty="0" smtClean="0"/>
                        <a:t>Five </a:t>
                      </a:r>
                      <a:r>
                        <a:rPr lang="en-US" sz="2000" b="1" baseline="0" dirty="0" smtClean="0"/>
                        <a:t>divided into </a:t>
                      </a:r>
                      <a:r>
                        <a:rPr lang="en-US" sz="2000" b="0" baseline="0" dirty="0" smtClean="0"/>
                        <a:t>some number</a:t>
                      </a:r>
                    </a:p>
                    <a:p>
                      <a:pPr indent="-457200"/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449" name="Object 2"/>
          <p:cNvGraphicFramePr>
            <a:graphicFrameLocks noChangeAspect="1"/>
          </p:cNvGraphicFramePr>
          <p:nvPr/>
        </p:nvGraphicFramePr>
        <p:xfrm>
          <a:off x="3711575" y="2249488"/>
          <a:ext cx="254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177480" imgH="495000" progId="Equation.3">
                  <p:embed/>
                </p:oleObj>
              </mc:Choice>
              <mc:Fallback>
                <p:oleObj name="Equation" r:id="rId3" imgW="17748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2249488"/>
                        <a:ext cx="254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124450" y="3070225"/>
            <a:ext cx="3511550" cy="350838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820738"/>
            <a:ext cx="7962900" cy="548640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The key words </a:t>
            </a:r>
            <a:r>
              <a:rPr lang="en-US" i="1" smtClean="0"/>
              <a:t>sum, difference, product, </a:t>
            </a:r>
            <a:r>
              <a:rPr lang="en-US" smtClean="0"/>
              <a:t>and </a:t>
            </a:r>
            <a:r>
              <a:rPr lang="en-US" i="1" smtClean="0"/>
              <a:t>quotient</a:t>
            </a:r>
            <a:r>
              <a:rPr lang="en-US" smtClean="0"/>
              <a:t> indicate the answer for their respective operations.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sum of </a:t>
            </a:r>
            <a:r>
              <a:rPr lang="en-US" i="1" smtClean="0"/>
              <a:t>x</a:t>
            </a:r>
            <a:r>
              <a:rPr lang="en-US" smtClean="0"/>
              <a:t> and 3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	</a:t>
            </a:r>
            <a:r>
              <a:rPr lang="en-US" i="1" smtClean="0"/>
              <a:t>x</a:t>
            </a:r>
            <a:r>
              <a:rPr lang="en-US" smtClean="0"/>
              <a:t> + 3</a:t>
            </a:r>
          </a:p>
        </p:txBody>
      </p:sp>
      <p:sp>
        <p:nvSpPr>
          <p:cNvPr id="1064964" name="Text Box 4"/>
          <p:cNvSpPr txBox="1">
            <a:spLocks noChangeArrowheads="1"/>
          </p:cNvSpPr>
          <p:nvPr/>
        </p:nvSpPr>
        <p:spPr bwMode="auto">
          <a:xfrm>
            <a:off x="4876800" y="2219325"/>
            <a:ext cx="3124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difference of </a:t>
            </a:r>
            <a:r>
              <a:rPr lang="en-US" sz="2800" i="1"/>
              <a:t>x</a:t>
            </a:r>
            <a:r>
              <a:rPr lang="en-US" sz="2800"/>
              <a:t> and 3</a:t>
            </a:r>
          </a:p>
        </p:txBody>
      </p:sp>
      <p:sp>
        <p:nvSpPr>
          <p:cNvPr id="1064965" name="Text Box 5"/>
          <p:cNvSpPr txBox="1">
            <a:spLocks noChangeArrowheads="1"/>
          </p:cNvSpPr>
          <p:nvPr/>
        </p:nvSpPr>
        <p:spPr bwMode="auto">
          <a:xfrm>
            <a:off x="946150" y="4554538"/>
            <a:ext cx="27701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product of </a:t>
            </a:r>
            <a:r>
              <a:rPr lang="en-US" sz="2800" i="1"/>
              <a:t>x</a:t>
            </a:r>
            <a:r>
              <a:rPr lang="en-US" sz="2800"/>
              <a:t> and 3</a:t>
            </a:r>
          </a:p>
        </p:txBody>
      </p:sp>
      <p:sp>
        <p:nvSpPr>
          <p:cNvPr id="1064966" name="Text Box 6"/>
          <p:cNvSpPr txBox="1">
            <a:spLocks noChangeArrowheads="1"/>
          </p:cNvSpPr>
          <p:nvPr/>
        </p:nvSpPr>
        <p:spPr bwMode="auto">
          <a:xfrm>
            <a:off x="5162550" y="4554538"/>
            <a:ext cx="28479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quotient of </a:t>
            </a:r>
            <a:r>
              <a:rPr lang="en-US" sz="2800" i="1"/>
              <a:t>x</a:t>
            </a:r>
            <a:r>
              <a:rPr lang="en-US" sz="2800"/>
              <a:t> and 3</a:t>
            </a:r>
          </a:p>
        </p:txBody>
      </p:sp>
      <p:sp>
        <p:nvSpPr>
          <p:cNvPr id="1064967" name="Text Box 7"/>
          <p:cNvSpPr txBox="1">
            <a:spLocks noChangeArrowheads="1"/>
          </p:cNvSpPr>
          <p:nvPr/>
        </p:nvSpPr>
        <p:spPr bwMode="auto">
          <a:xfrm>
            <a:off x="6913563" y="3195638"/>
            <a:ext cx="9636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x</a:t>
            </a:r>
            <a:r>
              <a:rPr lang="en-US" sz="2800"/>
              <a:t> – 3 </a:t>
            </a:r>
            <a:endParaRPr lang="en-US" sz="2800" i="1"/>
          </a:p>
        </p:txBody>
      </p:sp>
      <p:sp>
        <p:nvSpPr>
          <p:cNvPr id="1064968" name="Text Box 8"/>
          <p:cNvSpPr txBox="1">
            <a:spLocks noChangeArrowheads="1"/>
          </p:cNvSpPr>
          <p:nvPr/>
        </p:nvSpPr>
        <p:spPr bwMode="auto">
          <a:xfrm>
            <a:off x="2081213" y="5462588"/>
            <a:ext cx="16319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x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 3 or 3</a:t>
            </a:r>
            <a:r>
              <a:rPr lang="en-US" sz="2800" i="1"/>
              <a:t>x</a:t>
            </a:r>
          </a:p>
        </p:txBody>
      </p:sp>
      <p:sp>
        <p:nvSpPr>
          <p:cNvPr id="1064969" name="Text Box 9"/>
          <p:cNvSpPr txBox="1">
            <a:spLocks noChangeArrowheads="1"/>
          </p:cNvSpPr>
          <p:nvPr/>
        </p:nvSpPr>
        <p:spPr bwMode="auto">
          <a:xfrm>
            <a:off x="6294438" y="5648325"/>
            <a:ext cx="137953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x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</a:t>
            </a:r>
            <a:r>
              <a:rPr lang="en-US" sz="2800"/>
              <a:t> 3 or </a:t>
            </a:r>
            <a:endParaRPr lang="en-US" sz="2800" i="1"/>
          </a:p>
        </p:txBody>
      </p:sp>
      <p:sp>
        <p:nvSpPr>
          <p:cNvPr id="1064973" name="AutoShape 13"/>
          <p:cNvSpPr>
            <a:spLocks/>
          </p:cNvSpPr>
          <p:nvPr/>
        </p:nvSpPr>
        <p:spPr bwMode="auto">
          <a:xfrm rot="5400000">
            <a:off x="1669256" y="1567657"/>
            <a:ext cx="255587" cy="1206500"/>
          </a:xfrm>
          <a:prstGeom prst="leftBracket">
            <a:avLst>
              <a:gd name="adj" fmla="val 39338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74" name="AutoShape 14"/>
          <p:cNvSpPr>
            <a:spLocks/>
          </p:cNvSpPr>
          <p:nvPr/>
        </p:nvSpPr>
        <p:spPr bwMode="auto">
          <a:xfrm rot="5400000">
            <a:off x="6225382" y="1332706"/>
            <a:ext cx="303212" cy="1724025"/>
          </a:xfrm>
          <a:prstGeom prst="leftBracket">
            <a:avLst>
              <a:gd name="adj" fmla="val 47382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75" name="AutoShape 15"/>
          <p:cNvSpPr>
            <a:spLocks/>
          </p:cNvSpPr>
          <p:nvPr/>
        </p:nvSpPr>
        <p:spPr bwMode="auto">
          <a:xfrm rot="5400000">
            <a:off x="2272506" y="3966369"/>
            <a:ext cx="255588" cy="1206500"/>
          </a:xfrm>
          <a:prstGeom prst="leftBracket">
            <a:avLst>
              <a:gd name="adj" fmla="val 39337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76" name="AutoShape 16"/>
          <p:cNvSpPr>
            <a:spLocks/>
          </p:cNvSpPr>
          <p:nvPr/>
        </p:nvSpPr>
        <p:spPr bwMode="auto">
          <a:xfrm rot="5400000">
            <a:off x="6507956" y="3950494"/>
            <a:ext cx="255588" cy="1206500"/>
          </a:xfrm>
          <a:prstGeom prst="leftBracket">
            <a:avLst>
              <a:gd name="adj" fmla="val 39337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2671763" y="2738438"/>
            <a:ext cx="757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64978" name="AutoShape 18"/>
          <p:cNvSpPr>
            <a:spLocks noChangeArrowheads="1"/>
          </p:cNvSpPr>
          <p:nvPr/>
        </p:nvSpPr>
        <p:spPr bwMode="auto">
          <a:xfrm>
            <a:off x="2073275" y="2817813"/>
            <a:ext cx="93663" cy="304800"/>
          </a:xfrm>
          <a:prstGeom prst="downArrow">
            <a:avLst>
              <a:gd name="adj1" fmla="val 50000"/>
              <a:gd name="adj2" fmla="val 81355"/>
            </a:avLst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79" name="AutoShape 19"/>
          <p:cNvSpPr>
            <a:spLocks noChangeArrowheads="1"/>
          </p:cNvSpPr>
          <p:nvPr/>
        </p:nvSpPr>
        <p:spPr bwMode="auto">
          <a:xfrm>
            <a:off x="7239000" y="2890838"/>
            <a:ext cx="93663" cy="304800"/>
          </a:xfrm>
          <a:prstGeom prst="downArrow">
            <a:avLst>
              <a:gd name="adj1" fmla="val 50000"/>
              <a:gd name="adj2" fmla="val 81355"/>
            </a:avLst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80" name="AutoShape 20"/>
          <p:cNvSpPr>
            <a:spLocks noChangeArrowheads="1"/>
          </p:cNvSpPr>
          <p:nvPr/>
        </p:nvSpPr>
        <p:spPr bwMode="auto">
          <a:xfrm>
            <a:off x="3003550" y="5073650"/>
            <a:ext cx="93663" cy="304800"/>
          </a:xfrm>
          <a:prstGeom prst="downArrow">
            <a:avLst>
              <a:gd name="adj1" fmla="val 50000"/>
              <a:gd name="adj2" fmla="val 81355"/>
            </a:avLst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81" name="AutoShape 21"/>
          <p:cNvSpPr>
            <a:spLocks noChangeArrowheads="1"/>
          </p:cNvSpPr>
          <p:nvPr/>
        </p:nvSpPr>
        <p:spPr bwMode="auto">
          <a:xfrm>
            <a:off x="7332663" y="5157788"/>
            <a:ext cx="93662" cy="304800"/>
          </a:xfrm>
          <a:prstGeom prst="downArrow">
            <a:avLst>
              <a:gd name="adj1" fmla="val 50000"/>
              <a:gd name="adj2" fmla="val 81356"/>
            </a:avLst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479425" y="52388"/>
            <a:ext cx="69373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710488" y="5499100"/>
          <a:ext cx="2714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190440" imgH="558720" progId="Equation.3">
                  <p:embed/>
                </p:oleObj>
              </mc:Choice>
              <mc:Fallback>
                <p:oleObj name="Equation" r:id="rId3" imgW="190440" imgH="5587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0488" y="5499100"/>
                        <a:ext cx="271462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64" grpId="0"/>
      <p:bldP spid="1064965" grpId="0"/>
      <p:bldP spid="1064966" grpId="0"/>
      <p:bldP spid="1064967" grpId="0"/>
      <p:bldP spid="1064968" grpId="0"/>
      <p:bldP spid="1064969" grpId="0"/>
      <p:bldP spid="1064973" grpId="0" animBg="1"/>
      <p:bldP spid="1064974" grpId="0" animBg="1"/>
      <p:bldP spid="1064975" grpId="0" animBg="1"/>
      <p:bldP spid="1064976" grpId="0" animBg="1"/>
      <p:bldP spid="1064978" grpId="0" animBg="1"/>
      <p:bldP spid="1064979" grpId="0" animBg="1"/>
      <p:bldP spid="1064980" grpId="0" animBg="1"/>
      <p:bldP spid="10649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35512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241425" y="1625600"/>
            <a:ext cx="564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product of a number and four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73250" y="1738313"/>
            <a:ext cx="1309688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4797425" y="406400"/>
            <a:ext cx="420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Use x for the variable if not specified.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13113" y="2417763"/>
          <a:ext cx="3984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3" imgW="279360" imgH="203040" progId="Equation.3">
                  <p:embed/>
                </p:oleObj>
              </mc:Choice>
              <mc:Fallback>
                <p:oleObj name="Equation" r:id="rId3" imgW="2793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417763"/>
                        <a:ext cx="398462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4750" y="2935288"/>
            <a:ext cx="56435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sum of b cubed and seven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38475" y="3575050"/>
          <a:ext cx="904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5" imgW="634680" imgH="317160" progId="Equation.3">
                  <p:embed/>
                </p:oleObj>
              </mc:Choice>
              <mc:Fallback>
                <p:oleObj name="Equation" r:id="rId5" imgW="634680" imgH="317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3575050"/>
                        <a:ext cx="9048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1828800" y="3025775"/>
            <a:ext cx="700088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47775" y="4397375"/>
            <a:ext cx="6202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Seven added to the quotient of x and y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770438" y="4879975"/>
          <a:ext cx="2714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7" imgW="190440" imgH="596880" progId="Equation.3">
                  <p:embed/>
                </p:oleObj>
              </mc:Choice>
              <mc:Fallback>
                <p:oleObj name="Equation" r:id="rId7" imgW="190440" imgH="5968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4879975"/>
                        <a:ext cx="271462" cy="871538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4125913" y="4521200"/>
            <a:ext cx="1190625" cy="349250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2303463" y="4481513"/>
            <a:ext cx="1241425" cy="350837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449513" y="4856163"/>
          <a:ext cx="7604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9" imgW="533160" imgH="596880" progId="Equation.3">
                  <p:embed/>
                </p:oleObj>
              </mc:Choice>
              <mc:Fallback>
                <p:oleObj name="Equation" r:id="rId9" imgW="533160" imgH="5968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4856163"/>
                        <a:ext cx="760412" cy="871537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2297113" y="4487863"/>
            <a:ext cx="1241425" cy="349250"/>
          </a:xfrm>
          <a:prstGeom prst="roundRect">
            <a:avLst>
              <a:gd name="adj" fmla="val 16667"/>
            </a:avLst>
          </a:prstGeom>
          <a:solidFill>
            <a:srgbClr val="00682F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 animBg="1"/>
      <p:bldP spid="17" grpId="0"/>
      <p:bldP spid="19" grpId="0" animBg="1"/>
      <p:bldP spid="20" grpId="0" animBg="1"/>
      <p:bldP spid="20" grpId="1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479425" y="198438"/>
            <a:ext cx="35512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Translating Phrases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162050" y="1658938"/>
            <a:ext cx="564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 number subtracted from 8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2709863" y="1727200"/>
            <a:ext cx="2279650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4797425" y="406400"/>
            <a:ext cx="420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Use x for the variable if not specified.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51188" y="2408238"/>
          <a:ext cx="7239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507960" imgH="215640" progId="Equation.3">
                  <p:embed/>
                </p:oleObj>
              </mc:Choice>
              <mc:Fallback>
                <p:oleObj name="Equation" r:id="rId3" imgW="507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2408238"/>
                        <a:ext cx="7239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4750" y="2935288"/>
            <a:ext cx="56435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Nine divided into a number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354388" y="3457575"/>
          <a:ext cx="2714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190440" imgH="558720" progId="Equation.3">
                  <p:embed/>
                </p:oleObj>
              </mc:Choice>
              <mc:Fallback>
                <p:oleObj name="Equation" r:id="rId5" imgW="190440" imgH="558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3457575"/>
                        <a:ext cx="271462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2020888" y="3048000"/>
            <a:ext cx="1782762" cy="349250"/>
          </a:xfrm>
          <a:prstGeom prst="roundRect">
            <a:avLst>
              <a:gd name="adj" fmla="val 16667"/>
            </a:avLst>
          </a:prstGeom>
          <a:solidFill>
            <a:srgbClr val="FF000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284663" y="1135063"/>
            <a:ext cx="704850" cy="552450"/>
            <a:chOff x="4284133" y="1134534"/>
            <a:chExt cx="705556" cy="553155"/>
          </a:xfrm>
        </p:grpSpPr>
        <p:sp>
          <p:nvSpPr>
            <p:cNvPr id="8" name="5-Point Star 7"/>
            <p:cNvSpPr/>
            <p:nvPr/>
          </p:nvSpPr>
          <p:spPr bwMode="auto">
            <a:xfrm>
              <a:off x="4673460" y="1218778"/>
              <a:ext cx="316229" cy="362412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22" name="5-Point Star 21"/>
            <p:cNvSpPr/>
            <p:nvPr/>
          </p:nvSpPr>
          <p:spPr bwMode="auto">
            <a:xfrm>
              <a:off x="4419205" y="1134534"/>
              <a:ext cx="316229" cy="360822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23" name="5-Point Star 22"/>
            <p:cNvSpPr/>
            <p:nvPr/>
          </p:nvSpPr>
          <p:spPr bwMode="auto">
            <a:xfrm>
              <a:off x="4284133" y="1326866"/>
              <a:ext cx="316228" cy="360823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924050" y="2511425"/>
            <a:ext cx="706438" cy="554038"/>
            <a:chOff x="4284133" y="1134534"/>
            <a:chExt cx="705556" cy="553155"/>
          </a:xfrm>
        </p:grpSpPr>
        <p:sp>
          <p:nvSpPr>
            <p:cNvPr id="25" name="5-Point Star 24"/>
            <p:cNvSpPr/>
            <p:nvPr/>
          </p:nvSpPr>
          <p:spPr bwMode="auto">
            <a:xfrm>
              <a:off x="4674170" y="1218538"/>
              <a:ext cx="315519" cy="361373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26" name="5-Point Star 25"/>
            <p:cNvSpPr/>
            <p:nvPr/>
          </p:nvSpPr>
          <p:spPr bwMode="auto">
            <a:xfrm>
              <a:off x="4418903" y="1134534"/>
              <a:ext cx="317104" cy="361373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27" name="5-Point Star 26"/>
            <p:cNvSpPr/>
            <p:nvPr/>
          </p:nvSpPr>
          <p:spPr bwMode="auto">
            <a:xfrm>
              <a:off x="4284133" y="1326316"/>
              <a:ext cx="315519" cy="361373"/>
            </a:xfrm>
            <a:prstGeom prst="star5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62050" y="4541838"/>
            <a:ext cx="71723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kern="0" dirty="0">
                <a:solidFill>
                  <a:srgbClr val="000000"/>
                </a:solidFill>
                <a:latin typeface="Times New Roman"/>
                <a:cs typeface="+mn-cs"/>
              </a:rPr>
              <a:t>Five more than two times a number</a:t>
            </a:r>
            <a:endParaRPr lang="en-US" dirty="0"/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1924050" y="4645025"/>
            <a:ext cx="1485900" cy="350838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4013200" y="4645025"/>
            <a:ext cx="931863" cy="350838"/>
          </a:xfrm>
          <a:prstGeom prst="roundRect">
            <a:avLst>
              <a:gd name="adj" fmla="val 16667"/>
            </a:avLst>
          </a:prstGeom>
          <a:solidFill>
            <a:srgbClr val="0070C0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3" name="Rounded Rectangle 32"/>
          <p:cNvSpPr>
            <a:spLocks noChangeArrowheads="1"/>
          </p:cNvSpPr>
          <p:nvPr/>
        </p:nvSpPr>
        <p:spPr bwMode="auto">
          <a:xfrm>
            <a:off x="1912938" y="4656138"/>
            <a:ext cx="1508125" cy="350837"/>
          </a:xfrm>
          <a:prstGeom prst="roundRect">
            <a:avLst>
              <a:gd name="adj" fmla="val 16667"/>
            </a:avLst>
          </a:prstGeom>
          <a:solidFill>
            <a:srgbClr val="00682F">
              <a:alpha val="4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421188" y="4995863"/>
          <a:ext cx="38100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7" imgW="266400" imgH="203040" progId="Equation.3">
                  <p:embed/>
                </p:oleObj>
              </mc:Choice>
              <mc:Fallback>
                <p:oleObj name="Equation" r:id="rId7" imgW="26640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995863"/>
                        <a:ext cx="381000" cy="296862"/>
                      </a:xfrm>
                      <a:prstGeom prst="rect">
                        <a:avLst/>
                      </a:prstGeom>
                      <a:solidFill>
                        <a:srgbClr val="0070C0">
                          <a:alpha val="2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50938" y="5545138"/>
          <a:ext cx="8874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9" imgW="622080" imgH="215640" progId="Equation.3">
                  <p:embed/>
                </p:oleObj>
              </mc:Choice>
              <mc:Fallback>
                <p:oleObj name="Equation" r:id="rId9" imgW="62208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545138"/>
                        <a:ext cx="887412" cy="315912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236788" y="5545138"/>
          <a:ext cx="13573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11" imgW="952200" imgH="215640" progId="Equation.3">
                  <p:embed/>
                </p:oleObj>
              </mc:Choice>
              <mc:Fallback>
                <p:oleObj name="Equation" r:id="rId11" imgW="95220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5545138"/>
                        <a:ext cx="1357312" cy="315912"/>
                      </a:xfrm>
                      <a:prstGeom prst="rect">
                        <a:avLst/>
                      </a:prstGeom>
                      <a:solidFill>
                        <a:srgbClr val="00682F">
                          <a:alpha val="4117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 animBg="1"/>
      <p:bldP spid="14" grpId="0"/>
      <p:bldP spid="31" grpId="0" animBg="1"/>
      <p:bldP spid="31" grpId="1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Rockwell Condense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856</Words>
  <Application>Microsoft Office PowerPoint</Application>
  <PresentationFormat>On-screen Show (4:3)</PresentationFormat>
  <Paragraphs>207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Calibri</vt:lpstr>
      <vt:lpstr>Rockwell Condensed</vt:lpstr>
      <vt:lpstr>Symbol</vt:lpstr>
      <vt:lpstr>Tahoma</vt:lpstr>
      <vt:lpstr>Times New Roman</vt:lpstr>
      <vt:lpstr>Wingdings</vt:lpstr>
      <vt:lpstr>Blends</vt:lpstr>
      <vt:lpstr>Equation</vt:lpstr>
      <vt:lpstr>Translating Word Phrases to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Vivian Zabrocki</dc:creator>
  <cp:lastModifiedBy>jwalski</cp:lastModifiedBy>
  <cp:revision>16</cp:revision>
  <dcterms:created xsi:type="dcterms:W3CDTF">2012-07-25T01:46:51Z</dcterms:created>
  <dcterms:modified xsi:type="dcterms:W3CDTF">2016-05-12T11:44:58Z</dcterms:modified>
</cp:coreProperties>
</file>