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3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808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41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3935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0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60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2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1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7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4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8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6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2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5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59B9-EB5A-407C-AD68-3853E16D6A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FC9C1C-71AF-4D51-B911-2D10CE1CA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6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3303587"/>
          </a:xfrm>
        </p:spPr>
        <p:txBody>
          <a:bodyPr>
            <a:normAutofit fontScale="90000"/>
          </a:bodyPr>
          <a:lstStyle/>
          <a:p>
            <a:r>
              <a:rPr lang="en-US" sz="8800" dirty="0"/>
              <a:t>Surface </a:t>
            </a:r>
            <a:r>
              <a:rPr lang="en-US" sz="8800" dirty="0" smtClean="0"/>
              <a:t>Area</a:t>
            </a:r>
            <a:br>
              <a:rPr lang="en-US" sz="8800" dirty="0" smtClean="0"/>
            </a:br>
            <a:r>
              <a:rPr lang="en-US" sz="8800" dirty="0"/>
              <a:t/>
            </a:r>
            <a:br>
              <a:rPr lang="en-US" sz="8800" dirty="0"/>
            </a:br>
            <a:r>
              <a:rPr lang="en-US" sz="3200" dirty="0" smtClean="0"/>
              <a:t>Rectangular Prisms</a:t>
            </a:r>
            <a:br>
              <a:rPr lang="en-US" sz="3200" dirty="0" smtClean="0"/>
            </a:br>
            <a:r>
              <a:rPr lang="en-US" sz="3200" dirty="0" smtClean="0"/>
              <a:t>Rectangular Pyramids</a:t>
            </a:r>
            <a:br>
              <a:rPr lang="en-US" sz="3200" dirty="0" smtClean="0"/>
            </a:br>
            <a:r>
              <a:rPr lang="en-US" sz="3200" dirty="0" smtClean="0"/>
              <a:t>Triangular Prisms</a:t>
            </a:r>
            <a:br>
              <a:rPr lang="en-US" sz="3200" dirty="0" smtClean="0"/>
            </a:br>
            <a:r>
              <a:rPr lang="en-US" sz="3200" dirty="0" smtClean="0"/>
              <a:t>Triangular pyramids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666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1139825"/>
          </a:xfrm>
        </p:spPr>
        <p:txBody>
          <a:bodyPr/>
          <a:lstStyle/>
          <a:p>
            <a:r>
              <a:rPr lang="en-US"/>
              <a:t>Practice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2419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743200" y="3505201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10 cm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343400" y="2590801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8 cm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114800" y="1676401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9 cm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810000" y="1752600"/>
            <a:ext cx="457200" cy="9144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276600" y="213360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7 cm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181600" y="1066801"/>
            <a:ext cx="518160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Triangles 	= ½ (b x h)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		= ½ (8 x 7)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		= ½ (56)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		= 28 cm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Rectangle 1	= 10 x 8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		= 80 cm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Rectangle 2	= 9 x 10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		= 90 cm</a:t>
            </a:r>
          </a:p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rgbClr val="000000"/>
                </a:solidFill>
                <a:latin typeface="Verdana" pitchFamily="34" charset="0"/>
              </a:rPr>
              <a:t>Add them all up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SA = 28 + 28 + 80 + 90 + 90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Verdana" pitchFamily="34" charset="0"/>
              </a:rPr>
              <a:t>SA = 316 cm squared</a:t>
            </a:r>
          </a:p>
          <a:p>
            <a:pPr>
              <a:spcBef>
                <a:spcPct val="50000"/>
              </a:spcBef>
            </a:pPr>
            <a:endParaRPr lang="en-US" sz="2000" b="1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					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371600" y="2362201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9 cm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828800" y="2286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2667000" y="34290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4060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1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17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17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17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211762"/>
          </a:xfrm>
        </p:spPr>
        <p:txBody>
          <a:bodyPr/>
          <a:lstStyle/>
          <a:p>
            <a:r>
              <a:rPr lang="en-US" sz="6000" dirty="0" smtClean="0"/>
              <a:t>Surface </a:t>
            </a:r>
            <a:r>
              <a:rPr lang="en-US" sz="6000" dirty="0"/>
              <a:t>Area of a Pyramid</a:t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2537" y="3582473"/>
            <a:ext cx="206692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74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Pyramid Nets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34290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/>
              <a:t>A pyramid has 2 shapes:</a:t>
            </a:r>
          </a:p>
          <a:p>
            <a:pPr>
              <a:buFontTx/>
              <a:buNone/>
            </a:pPr>
            <a:r>
              <a:rPr lang="en-US" sz="3600"/>
              <a:t>One (1) square </a:t>
            </a:r>
          </a:p>
          <a:p>
            <a:pPr>
              <a:buFontTx/>
              <a:buNone/>
            </a:pPr>
            <a:r>
              <a:rPr lang="en-US" sz="3600"/>
              <a:t>&amp;</a:t>
            </a:r>
          </a:p>
          <a:p>
            <a:pPr>
              <a:buFontTx/>
              <a:buNone/>
            </a:pPr>
            <a:r>
              <a:rPr lang="en-US" sz="3600"/>
              <a:t>Four (4) triangles</a:t>
            </a:r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524000"/>
            <a:ext cx="504825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585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4400"/>
          </a:p>
          <a:p>
            <a:pPr algn="ctr">
              <a:lnSpc>
                <a:spcPct val="90000"/>
              </a:lnSpc>
              <a:buFontTx/>
              <a:buNone/>
            </a:pPr>
            <a:endParaRPr lang="en-US" sz="44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/>
              <a:t>Since you know how to find the areas of those shapes and add them.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800"/>
              <a:t>Or…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700">
              <a:solidFill>
                <a:srgbClr val="000000"/>
              </a:solidFill>
            </a:endParaRPr>
          </a:p>
        </p:txBody>
      </p:sp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048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918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grpSp>
        <p:nvGrpSpPr>
          <p:cNvPr id="65543" name="Group 7"/>
          <p:cNvGrpSpPr>
            <a:grpSpLocks/>
          </p:cNvGrpSpPr>
          <p:nvPr/>
        </p:nvGrpSpPr>
        <p:grpSpPr bwMode="auto">
          <a:xfrm>
            <a:off x="8077200" y="838201"/>
            <a:ext cx="2286000" cy="2454275"/>
            <a:chOff x="768" y="2304"/>
            <a:chExt cx="1440" cy="1546"/>
          </a:xfrm>
        </p:grpSpPr>
        <p:sp>
          <p:nvSpPr>
            <p:cNvPr id="65544" name="Text Box 8"/>
            <p:cNvSpPr txBox="1">
              <a:spLocks noChangeArrowheads="1"/>
            </p:cNvSpPr>
            <p:nvPr/>
          </p:nvSpPr>
          <p:spPr bwMode="auto">
            <a:xfrm>
              <a:off x="1824" y="3360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grpSp>
          <p:nvGrpSpPr>
            <p:cNvPr id="65545" name="Group 9"/>
            <p:cNvGrpSpPr>
              <a:grpSpLocks/>
            </p:cNvGrpSpPr>
            <p:nvPr/>
          </p:nvGrpSpPr>
          <p:grpSpPr bwMode="auto">
            <a:xfrm>
              <a:off x="768" y="2304"/>
              <a:ext cx="1440" cy="1546"/>
              <a:chOff x="768" y="2304"/>
              <a:chExt cx="1440" cy="1546"/>
            </a:xfrm>
          </p:grpSpPr>
          <p:grpSp>
            <p:nvGrpSpPr>
              <p:cNvPr id="65546" name="Group 10"/>
              <p:cNvGrpSpPr>
                <a:grpSpLocks/>
              </p:cNvGrpSpPr>
              <p:nvPr/>
            </p:nvGrpSpPr>
            <p:grpSpPr bwMode="auto">
              <a:xfrm>
                <a:off x="768" y="2304"/>
                <a:ext cx="1440" cy="1546"/>
                <a:chOff x="768" y="2064"/>
                <a:chExt cx="1440" cy="1546"/>
              </a:xfrm>
            </p:grpSpPr>
            <p:sp>
              <p:nvSpPr>
                <p:cNvPr id="6554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056" y="3360"/>
                  <a:ext cx="3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rgbClr val="000000"/>
                      </a:solidFill>
                      <a:latin typeface="Times New Roman" pitchFamily="18" charset="0"/>
                    </a:rPr>
                    <a:t>6</a:t>
                  </a:r>
                </a:p>
              </p:txBody>
            </p:sp>
            <p:grpSp>
              <p:nvGrpSpPr>
                <p:cNvPr id="65548" name="Group 12"/>
                <p:cNvGrpSpPr>
                  <a:grpSpLocks/>
                </p:cNvGrpSpPr>
                <p:nvPr/>
              </p:nvGrpSpPr>
              <p:grpSpPr bwMode="auto">
                <a:xfrm>
                  <a:off x="768" y="2064"/>
                  <a:ext cx="1440" cy="1296"/>
                  <a:chOff x="768" y="2064"/>
                  <a:chExt cx="1440" cy="1296"/>
                </a:xfrm>
              </p:grpSpPr>
              <p:grpSp>
                <p:nvGrpSpPr>
                  <p:cNvPr id="65549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768" y="2064"/>
                    <a:ext cx="1248" cy="1296"/>
                    <a:chOff x="1536" y="2640"/>
                    <a:chExt cx="1248" cy="1296"/>
                  </a:xfrm>
                </p:grpSpPr>
                <p:grpSp>
                  <p:nvGrpSpPr>
                    <p:cNvPr id="65550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2640"/>
                      <a:ext cx="1248" cy="1296"/>
                      <a:chOff x="1488" y="2544"/>
                      <a:chExt cx="1776" cy="816"/>
                    </a:xfrm>
                  </p:grpSpPr>
                  <p:grpSp>
                    <p:nvGrpSpPr>
                      <p:cNvPr id="65551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88" y="2544"/>
                        <a:ext cx="1776" cy="816"/>
                        <a:chOff x="1488" y="2544"/>
                        <a:chExt cx="1776" cy="816"/>
                      </a:xfrm>
                    </p:grpSpPr>
                    <p:grpSp>
                      <p:nvGrpSpPr>
                        <p:cNvPr id="65552" name="Group 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88" y="2544"/>
                          <a:ext cx="1776" cy="816"/>
                          <a:chOff x="1488" y="2544"/>
                          <a:chExt cx="1776" cy="816"/>
                        </a:xfrm>
                      </p:grpSpPr>
                      <p:sp>
                        <p:nvSpPr>
                          <p:cNvPr id="65553" name="Line 1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1488" y="2544"/>
                            <a:ext cx="1008" cy="816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5554" name="AutoShap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88" y="3120"/>
                            <a:ext cx="1776" cy="240"/>
                          </a:xfrm>
                          <a:prstGeom prst="parallelogram">
                            <a:avLst>
                              <a:gd name="adj" fmla="val 185000"/>
                            </a:avLst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5555" name="Line 1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1920" y="2544"/>
                            <a:ext cx="576" cy="576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5556" name="Line 2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96" y="2544"/>
                            <a:ext cx="768" cy="576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5557" name="Line 2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96" y="2544"/>
                            <a:ext cx="288" cy="816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65558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96" y="2544"/>
                          <a:ext cx="0" cy="6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5559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6" y="3168"/>
                        <a:ext cx="96" cy="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56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2640"/>
                      <a:ext cx="432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556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2208"/>
                    <a:ext cx="33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US" sz="2000" b="1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18</a:t>
                    </a:r>
                  </a:p>
                </p:txBody>
              </p:sp>
              <p:sp>
                <p:nvSpPr>
                  <p:cNvPr id="65562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8" y="2448"/>
                    <a:ext cx="192" cy="288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5563" name="Text Box 27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10</a:t>
                </a:r>
              </a:p>
            </p:txBody>
          </p:sp>
        </p:grpSp>
      </p:grp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1676400" y="1371600"/>
            <a:ext cx="6477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0000"/>
                </a:solidFill>
              </a:rPr>
              <a:t>SA</a:t>
            </a:r>
            <a:r>
              <a:rPr lang="en-US" sz="5400" dirty="0">
                <a:solidFill>
                  <a:srgbClr val="000000"/>
                </a:solidFill>
              </a:rPr>
              <a:t> = </a:t>
            </a:r>
            <a:endParaRPr lang="en-US" sz="5400" b="1" dirty="0">
              <a:solidFill>
                <a:srgbClr val="000000"/>
              </a:solidFill>
            </a:endParaRPr>
          </a:p>
          <a:p>
            <a:r>
              <a:rPr lang="en-US" sz="5400" b="1" dirty="0">
                <a:solidFill>
                  <a:srgbClr val="000000"/>
                </a:solidFill>
              </a:rPr>
              <a:t>	</a:t>
            </a:r>
            <a:r>
              <a:rPr lang="en-US" sz="4400" b="1" dirty="0">
                <a:solidFill>
                  <a:srgbClr val="000000"/>
                </a:solidFill>
              </a:rPr>
              <a:t>= ½ (6 x18) x 4+(6 x 6)</a:t>
            </a:r>
          </a:p>
          <a:p>
            <a:r>
              <a:rPr lang="en-US" sz="4400" b="1" dirty="0">
                <a:solidFill>
                  <a:srgbClr val="000000"/>
                </a:solidFill>
              </a:rPr>
              <a:t>	= ½  (432) + (36)</a:t>
            </a:r>
          </a:p>
          <a:p>
            <a:r>
              <a:rPr lang="en-US" sz="4400" b="1" dirty="0">
                <a:solidFill>
                  <a:srgbClr val="000000"/>
                </a:solidFill>
              </a:rPr>
              <a:t>	= 216 + 36</a:t>
            </a:r>
          </a:p>
          <a:p>
            <a:r>
              <a:rPr lang="en-US" sz="4400" b="1" dirty="0">
                <a:solidFill>
                  <a:srgbClr val="000000"/>
                </a:solidFill>
              </a:rPr>
              <a:t>	= </a:t>
            </a:r>
            <a:r>
              <a:rPr lang="en-US" sz="4400" b="1" u="sng" dirty="0">
                <a:solidFill>
                  <a:srgbClr val="000000"/>
                </a:solidFill>
              </a:rPr>
              <a:t>252 units</a:t>
            </a:r>
            <a:r>
              <a:rPr lang="en-US" sz="4400" b="1" u="sng" baseline="30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8305800" y="38862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Slant height = 18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2514600" y="5562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What is the extra information in the diagram?</a:t>
            </a:r>
          </a:p>
        </p:txBody>
      </p:sp>
    </p:spTree>
    <p:extLst>
      <p:ext uri="{BB962C8B-B14F-4D97-AF65-F5344CB8AC3E}">
        <p14:creationId xmlns:p14="http://schemas.microsoft.com/office/powerpoint/2010/main" val="30264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5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5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5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dirty="0">
                <a:solidFill>
                  <a:srgbClr val="000000"/>
                </a:solidFill>
              </a:rPr>
              <a:t>Find the S.A.</a:t>
            </a:r>
          </a:p>
        </p:txBody>
      </p:sp>
      <p:sp>
        <p:nvSpPr>
          <p:cNvPr id="61465" name="Text Box 25"/>
          <p:cNvSpPr txBox="1"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endParaRPr lang="en-US" sz="41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41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41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4100" b="1" dirty="0">
                <a:solidFill>
                  <a:srgbClr val="000000"/>
                </a:solidFill>
              </a:rPr>
              <a:t>		</a:t>
            </a:r>
            <a:r>
              <a:rPr lang="en-US" sz="3300" b="1" dirty="0">
                <a:solidFill>
                  <a:srgbClr val="000000"/>
                </a:solidFill>
              </a:rPr>
              <a:t>= ½ (7x 8) x 2 + ½ (6 x8) x 2 + (7 x 6)</a:t>
            </a:r>
            <a:endParaRPr lang="en-US" sz="25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3300" b="1" dirty="0">
                <a:solidFill>
                  <a:srgbClr val="000000"/>
                </a:solidFill>
              </a:rPr>
              <a:t>		= </a:t>
            </a:r>
            <a:r>
              <a:rPr lang="en-US" sz="3300" b="1" dirty="0">
                <a:solidFill>
                  <a:srgbClr val="000000"/>
                </a:solidFill>
                <a:latin typeface="Times New Roman"/>
              </a:rPr>
              <a:t>(56) + (48)</a:t>
            </a:r>
            <a:r>
              <a:rPr lang="en-US" sz="3300" b="1" dirty="0">
                <a:solidFill>
                  <a:srgbClr val="000000"/>
                </a:solidFill>
              </a:rPr>
              <a:t>+ (42)</a:t>
            </a:r>
          </a:p>
          <a:p>
            <a:pPr>
              <a:buFontTx/>
              <a:buNone/>
            </a:pPr>
            <a:r>
              <a:rPr lang="en-US" sz="3300" b="1" dirty="0">
                <a:solidFill>
                  <a:srgbClr val="000000"/>
                </a:solidFill>
              </a:rPr>
              <a:t>		= 104 + 42</a:t>
            </a:r>
          </a:p>
          <a:p>
            <a:pPr>
              <a:buFontTx/>
              <a:buNone/>
            </a:pPr>
            <a:r>
              <a:rPr lang="en-US" sz="3300" b="1" dirty="0">
                <a:solidFill>
                  <a:srgbClr val="000000"/>
                </a:solidFill>
              </a:rPr>
              <a:t>		= </a:t>
            </a:r>
            <a:r>
              <a:rPr lang="en-US" sz="3300" b="1" u="sng" dirty="0">
                <a:solidFill>
                  <a:srgbClr val="000000"/>
                </a:solidFill>
              </a:rPr>
              <a:t>146 units </a:t>
            </a:r>
            <a:r>
              <a:rPr lang="en-US" sz="3300" b="1" u="sng" baseline="30000" dirty="0">
                <a:solidFill>
                  <a:srgbClr val="000000"/>
                </a:solidFill>
              </a:rPr>
              <a:t>2</a:t>
            </a:r>
            <a:endParaRPr lang="en-US" sz="2400" u="sng" baseline="30000" dirty="0"/>
          </a:p>
          <a:p>
            <a:pPr>
              <a:buFontTx/>
              <a:buNone/>
            </a:pPr>
            <a:endParaRPr lang="en-US" sz="2400" u="sng" baseline="30000" dirty="0"/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8077200" y="838201"/>
            <a:ext cx="2286000" cy="2454275"/>
            <a:chOff x="768" y="2304"/>
            <a:chExt cx="1440" cy="1546"/>
          </a:xfrm>
        </p:grpSpPr>
        <p:sp>
          <p:nvSpPr>
            <p:cNvPr id="61445" name="Text Box 5"/>
            <p:cNvSpPr txBox="1">
              <a:spLocks noChangeArrowheads="1"/>
            </p:cNvSpPr>
            <p:nvPr/>
          </p:nvSpPr>
          <p:spPr bwMode="auto">
            <a:xfrm>
              <a:off x="1824" y="3360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grpSp>
          <p:nvGrpSpPr>
            <p:cNvPr id="61446" name="Group 6"/>
            <p:cNvGrpSpPr>
              <a:grpSpLocks/>
            </p:cNvGrpSpPr>
            <p:nvPr/>
          </p:nvGrpSpPr>
          <p:grpSpPr bwMode="auto">
            <a:xfrm>
              <a:off x="768" y="2304"/>
              <a:ext cx="1440" cy="1546"/>
              <a:chOff x="768" y="2304"/>
              <a:chExt cx="1440" cy="1546"/>
            </a:xfrm>
          </p:grpSpPr>
          <p:grpSp>
            <p:nvGrpSpPr>
              <p:cNvPr id="61447" name="Group 7"/>
              <p:cNvGrpSpPr>
                <a:grpSpLocks/>
              </p:cNvGrpSpPr>
              <p:nvPr/>
            </p:nvGrpSpPr>
            <p:grpSpPr bwMode="auto">
              <a:xfrm>
                <a:off x="768" y="2304"/>
                <a:ext cx="1440" cy="1546"/>
                <a:chOff x="768" y="2064"/>
                <a:chExt cx="1440" cy="1546"/>
              </a:xfrm>
            </p:grpSpPr>
            <p:sp>
              <p:nvSpPr>
                <p:cNvPr id="6144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056" y="3360"/>
                  <a:ext cx="3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rgbClr val="000000"/>
                      </a:solidFill>
                      <a:latin typeface="Times New Roman" pitchFamily="18" charset="0"/>
                    </a:rPr>
                    <a:t>7</a:t>
                  </a:r>
                </a:p>
              </p:txBody>
            </p:sp>
            <p:grpSp>
              <p:nvGrpSpPr>
                <p:cNvPr id="61449" name="Group 9"/>
                <p:cNvGrpSpPr>
                  <a:grpSpLocks/>
                </p:cNvGrpSpPr>
                <p:nvPr/>
              </p:nvGrpSpPr>
              <p:grpSpPr bwMode="auto">
                <a:xfrm>
                  <a:off x="768" y="2064"/>
                  <a:ext cx="1440" cy="1296"/>
                  <a:chOff x="768" y="2064"/>
                  <a:chExt cx="1440" cy="1296"/>
                </a:xfrm>
              </p:grpSpPr>
              <p:grpSp>
                <p:nvGrpSpPr>
                  <p:cNvPr id="61450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768" y="2064"/>
                    <a:ext cx="1248" cy="1296"/>
                    <a:chOff x="1536" y="2640"/>
                    <a:chExt cx="1248" cy="1296"/>
                  </a:xfrm>
                </p:grpSpPr>
                <p:grpSp>
                  <p:nvGrpSpPr>
                    <p:cNvPr id="61451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6" y="2640"/>
                      <a:ext cx="1248" cy="1296"/>
                      <a:chOff x="1488" y="2544"/>
                      <a:chExt cx="1776" cy="816"/>
                    </a:xfrm>
                  </p:grpSpPr>
                  <p:grpSp>
                    <p:nvGrpSpPr>
                      <p:cNvPr id="61452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88" y="2544"/>
                        <a:ext cx="1776" cy="816"/>
                        <a:chOff x="1488" y="2544"/>
                        <a:chExt cx="1776" cy="816"/>
                      </a:xfrm>
                    </p:grpSpPr>
                    <p:grpSp>
                      <p:nvGrpSpPr>
                        <p:cNvPr id="61453" name="Group 1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88" y="2544"/>
                          <a:ext cx="1776" cy="816"/>
                          <a:chOff x="1488" y="2544"/>
                          <a:chExt cx="1776" cy="816"/>
                        </a:xfrm>
                      </p:grpSpPr>
                      <p:sp>
                        <p:nvSpPr>
                          <p:cNvPr id="61454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1488" y="2544"/>
                            <a:ext cx="1008" cy="816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1455" name="AutoShap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88" y="3120"/>
                            <a:ext cx="1776" cy="240"/>
                          </a:xfrm>
                          <a:prstGeom prst="parallelogram">
                            <a:avLst>
                              <a:gd name="adj" fmla="val 185000"/>
                            </a:avLst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1456" name="Line 1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1920" y="2544"/>
                            <a:ext cx="576" cy="576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1457" name="Line 1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96" y="2544"/>
                            <a:ext cx="768" cy="576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1458" name="Line 1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96" y="2544"/>
                            <a:ext cx="288" cy="816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61459" name="Line 1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96" y="2544"/>
                          <a:ext cx="0" cy="6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1460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6" y="3168"/>
                        <a:ext cx="96" cy="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146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2640"/>
                      <a:ext cx="432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46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2208"/>
                    <a:ext cx="33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US" sz="2000" b="1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8</a:t>
                    </a:r>
                  </a:p>
                </p:txBody>
              </p:sp>
              <p:sp>
                <p:nvSpPr>
                  <p:cNvPr id="61463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8" y="2448"/>
                    <a:ext cx="192" cy="288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464" name="Text Box 24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677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Day 1 - Surface Area of Prisms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71601"/>
            <a:ext cx="82296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u="sng"/>
              <a:t>Surface Area</a:t>
            </a:r>
            <a:r>
              <a:rPr lang="en-US"/>
              <a:t> = The total area of the surface of a three-dimensional object </a:t>
            </a:r>
          </a:p>
          <a:p>
            <a:pPr>
              <a:buFontTx/>
              <a:buNone/>
            </a:pPr>
            <a:r>
              <a:rPr lang="en-US"/>
              <a:t>(Or think of it as the amount of paper you’ll need to wrap the shape.)</a:t>
            </a:r>
          </a:p>
          <a:p>
            <a:pPr>
              <a:buFontTx/>
              <a:buNone/>
            </a:pPr>
            <a:r>
              <a:rPr lang="en-US" u="sng"/>
              <a:t>Prism</a:t>
            </a:r>
            <a:r>
              <a:rPr lang="en-US"/>
              <a:t> =</a:t>
            </a:r>
            <a:r>
              <a:rPr lang="en-US" sz="2400"/>
              <a:t> </a:t>
            </a:r>
            <a:r>
              <a:rPr lang="en-US"/>
              <a:t>A solid object that has two identical ends and all flat sides.</a:t>
            </a:r>
            <a:br>
              <a:rPr lang="en-US"/>
            </a:br>
            <a:endParaRPr lang="en-US"/>
          </a:p>
          <a:p>
            <a:pPr>
              <a:buFontTx/>
              <a:buNone/>
            </a:pPr>
            <a:r>
              <a:rPr lang="en-US"/>
              <a:t>We will start with 2 prisms – a </a:t>
            </a:r>
            <a:r>
              <a:rPr lang="en-US" u="sng"/>
              <a:t>rectangular prism</a:t>
            </a:r>
            <a:r>
              <a:rPr lang="en-US"/>
              <a:t> and a </a:t>
            </a:r>
            <a:r>
              <a:rPr lang="en-US" u="sng"/>
              <a:t>triangular prism.</a:t>
            </a:r>
          </a:p>
        </p:txBody>
      </p:sp>
    </p:spTree>
    <p:extLst>
      <p:ext uri="{BB962C8B-B14F-4D97-AF65-F5344CB8AC3E}">
        <p14:creationId xmlns:p14="http://schemas.microsoft.com/office/powerpoint/2010/main" val="16030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95600"/>
            <a:ext cx="259080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1" y="2819400"/>
            <a:ext cx="22510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819400" y="17526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Verdana" pitchFamily="34" charset="0"/>
              </a:rPr>
              <a:t>Rectangular Prism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6400800" y="1676400"/>
            <a:ext cx="274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erdana" pitchFamily="34" charset="0"/>
              </a:rPr>
              <a:t>Triangular Prism </a:t>
            </a:r>
          </a:p>
        </p:txBody>
      </p:sp>
    </p:spTree>
    <p:extLst>
      <p:ext uri="{BB962C8B-B14F-4D97-AF65-F5344CB8AC3E}">
        <p14:creationId xmlns:p14="http://schemas.microsoft.com/office/powerpoint/2010/main" val="36897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Surface Area (SA) of a Rectangular Prism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1" y="2057401"/>
            <a:ext cx="3781425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209800" y="2057401"/>
            <a:ext cx="2895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Verdana" pitchFamily="34" charset="0"/>
              </a:rPr>
              <a:t>Like dice, there are six sides (or 3 pairs of sides)</a:t>
            </a:r>
          </a:p>
        </p:txBody>
      </p:sp>
    </p:spTree>
    <p:extLst>
      <p:ext uri="{BB962C8B-B14F-4D97-AF65-F5344CB8AC3E}">
        <p14:creationId xmlns:p14="http://schemas.microsoft.com/office/powerpoint/2010/main" val="24572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Prism net - unfolded</a:t>
            </a:r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68464"/>
            <a:ext cx="7239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613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828800" y="1524000"/>
            <a:ext cx="3500438" cy="2052638"/>
          </a:xfrm>
          <a:prstGeom prst="cube">
            <a:avLst>
              <a:gd name="adj" fmla="val 241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257800" y="3276601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10 ft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638800" y="1981201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12 ft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362200" y="3810001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667000" y="3810001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22 ft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705600" y="1447801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286000" y="42672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SA = 2lw + 2lh + 2wh</a:t>
            </a:r>
          </a:p>
          <a:p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      = 2(22 x 10) + 2(22 x 12) + 2(10 x 12)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819400" y="5181601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= 2(220) + 2(264) + 2(120) 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819400" y="5562601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= 440 + 528 + 240</a:t>
            </a:r>
            <a:endParaRPr lang="en-US">
              <a:latin typeface="Verdana" pitchFamily="34" charset="0"/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819400" y="5943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</a:rPr>
              <a:t>= 1208 ft squared</a:t>
            </a:r>
          </a:p>
        </p:txBody>
      </p:sp>
    </p:spTree>
    <p:extLst>
      <p:ext uri="{BB962C8B-B14F-4D97-AF65-F5344CB8AC3E}">
        <p14:creationId xmlns:p14="http://schemas.microsoft.com/office/powerpoint/2010/main" val="168508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/>
      <p:bldP spid="23564" grpId="0"/>
      <p:bldP spid="23565" grpId="0"/>
      <p:bldP spid="235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Surface Area of a Triangular Prism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 t="27118" b="11865"/>
          <a:stretch>
            <a:fillRect/>
          </a:stretch>
        </p:blipFill>
        <p:spPr bwMode="auto">
          <a:xfrm>
            <a:off x="1752600" y="1676400"/>
            <a:ext cx="45720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010400" y="16002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Verdana" pitchFamily="34" charset="0"/>
              </a:rPr>
              <a:t>2 bases (triangular)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Verdana" pitchFamily="34" charset="0"/>
              </a:rPr>
              <a:t>3 sides (rectangular)</a:t>
            </a:r>
          </a:p>
        </p:txBody>
      </p:sp>
    </p:spTree>
    <p:extLst>
      <p:ext uri="{BB962C8B-B14F-4D97-AF65-F5344CB8AC3E}">
        <p14:creationId xmlns:p14="http://schemas.microsoft.com/office/powerpoint/2010/main" val="26083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Unfolded net of a triangular prism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7738" y="1211264"/>
            <a:ext cx="7840662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496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2(area of triangle) + Area of rectangles</a:t>
            </a: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6002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8686800" y="2514600"/>
            <a:ext cx="76200" cy="1295400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305800" y="34290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latin typeface="Verdana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Verdana" pitchFamily="34" charset="0"/>
              </a:rPr>
              <a:t>15ft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828800" y="1447801"/>
            <a:ext cx="38862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Area Triangles = ½ (b x h)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		= ½ (12 x 15)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		= ½ (180)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		= 90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Area Rect. 1 	= b x h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		= 12 x 25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		= 300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Area Rect. 2     = 25 x 20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		= 500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5334000" y="4800601"/>
            <a:ext cx="495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SA = 90 + 90 + 300 + 500 + 500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4267200" y="2971800"/>
            <a:ext cx="2209800" cy="1828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4495800" y="4572000"/>
            <a:ext cx="3810000" cy="2286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4572000" y="5562600"/>
            <a:ext cx="1219200" cy="2286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4572000" y="5257800"/>
            <a:ext cx="5257800" cy="5334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5638800" y="5638801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SA = 1480 ft squared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953000" y="2971800"/>
            <a:ext cx="2209800" cy="1828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animBg="1"/>
      <p:bldP spid="30734" grpId="0" animBg="1"/>
      <p:bldP spid="30736" grpId="0" animBg="1"/>
      <p:bldP spid="30737" grpId="0" animBg="1"/>
      <p:bldP spid="1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272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Trebuchet MS</vt:lpstr>
      <vt:lpstr>Verdana</vt:lpstr>
      <vt:lpstr>Wingdings 3</vt:lpstr>
      <vt:lpstr>Facet</vt:lpstr>
      <vt:lpstr>Surface Area  Rectangular Prisms Rectangular Pyramids Triangular Prisms Triangular pyramids</vt:lpstr>
      <vt:lpstr>Day 1 - Surface Area of Prisms</vt:lpstr>
      <vt:lpstr>PowerPoint Presentation</vt:lpstr>
      <vt:lpstr>Surface Area (SA) of a Rectangular Prism</vt:lpstr>
      <vt:lpstr>Prism net - unfolded</vt:lpstr>
      <vt:lpstr>Practice</vt:lpstr>
      <vt:lpstr>Surface Area of a Triangular Prism</vt:lpstr>
      <vt:lpstr>Unfolded net of a triangular prism</vt:lpstr>
      <vt:lpstr>2(area of triangle) + Area of rectangles</vt:lpstr>
      <vt:lpstr>Practice</vt:lpstr>
      <vt:lpstr>Surface Area of a Pyramid </vt:lpstr>
      <vt:lpstr>Pyramid Nets</vt:lpstr>
      <vt:lpstr>PowerPoint Presentation</vt:lpstr>
      <vt:lpstr>Practice</vt:lpstr>
      <vt:lpstr>Find the S.A.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  Rectangular Prisms Rectangular Pyramids Triangular Prisms Triangular pyramids</dc:title>
  <dc:creator>jwalski</dc:creator>
  <cp:lastModifiedBy>jwalski</cp:lastModifiedBy>
  <cp:revision>1</cp:revision>
  <dcterms:created xsi:type="dcterms:W3CDTF">2016-04-11T17:34:25Z</dcterms:created>
  <dcterms:modified xsi:type="dcterms:W3CDTF">2016-05-12T15:38:37Z</dcterms:modified>
</cp:coreProperties>
</file>