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ags/tag3.xml" ContentType="application/vnd.openxmlformats-officedocument.presentationml.tags+xml"/>
  <Override PartName="/ppt/theme/themeOverride3.xml" ContentType="application/vnd.openxmlformats-officedocument.themeOverride+xml"/>
  <Override PartName="/ppt/tags/tag4.xml" ContentType="application/vnd.openxmlformats-officedocument.presentationml.tags+xml"/>
  <Override PartName="/ppt/theme/themeOverride4.xml" ContentType="application/vnd.openxmlformats-officedocument.themeOverride+xml"/>
  <Override PartName="/ppt/tags/tag5.xml" ContentType="application/vnd.openxmlformats-officedocument.presentationml.tags+xml"/>
  <Override PartName="/ppt/theme/themeOverride5.xml" ContentType="application/vnd.openxmlformats-officedocument.themeOverride+xml"/>
  <Override PartName="/ppt/tags/tag6.xml" ContentType="application/vnd.openxmlformats-officedocument.presentationml.tags+xml"/>
  <Override PartName="/ppt/theme/themeOverride6.xml" ContentType="application/vnd.openxmlformats-officedocument.themeOverride+xml"/>
  <Override PartName="/ppt/tags/tag7.xml" ContentType="application/vnd.openxmlformats-officedocument.presentationml.tags+xml"/>
  <Override PartName="/ppt/theme/themeOverride7.xml" ContentType="application/vnd.openxmlformats-officedocument.themeOverr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heme/themeOverride8.xml" ContentType="application/vnd.openxmlformats-officedocument.themeOverride+xml"/>
  <Override PartName="/ppt/tags/tag21.xml" ContentType="application/vnd.openxmlformats-officedocument.presentationml.tags+xml"/>
  <Override PartName="/ppt/notesSlides/notesSlide2.xml" ContentType="application/vnd.openxmlformats-officedocument.presentationml.notesSlide+xml"/>
  <Override PartName="/ppt/theme/themeOverride9.xml" ContentType="application/vnd.openxmlformats-officedocument.themeOverride+xml"/>
  <Override PartName="/ppt/tags/tag22.xml" ContentType="application/vnd.openxmlformats-officedocument.presentationml.tags+xml"/>
  <Override PartName="/ppt/theme/themeOverride10.xml" ContentType="application/vnd.openxmlformats-officedocument.themeOverride+xml"/>
  <Override PartName="/ppt/tags/tag23.xml" ContentType="application/vnd.openxmlformats-officedocument.presentationml.tags+xml"/>
  <Override PartName="/ppt/notesSlides/notesSlide3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sldIdLst>
    <p:sldId id="290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83" r:id="rId10"/>
    <p:sldId id="284" r:id="rId11"/>
    <p:sldId id="285" r:id="rId12"/>
    <p:sldId id="282" r:id="rId13"/>
    <p:sldId id="279" r:id="rId14"/>
    <p:sldId id="278" r:id="rId15"/>
    <p:sldId id="287" r:id="rId16"/>
    <p:sldId id="288" r:id="rId17"/>
    <p:sldId id="289" r:id="rId18"/>
  </p:sldIdLst>
  <p:sldSz cx="9144000" cy="6858000" type="screen4x3"/>
  <p:notesSz cx="7315200" cy="9601200"/>
  <p:custDataLst>
    <p:tags r:id="rId2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0"/>
    </p:cViewPr>
  </p:sorterViewPr>
  <p:notesViewPr>
    <p:cSldViewPr>
      <p:cViewPr varScale="1">
        <p:scale>
          <a:sx n="80" d="100"/>
          <a:sy n="80" d="100"/>
        </p:scale>
        <p:origin x="-1632" y="-12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8F08380B-7CF1-4DAB-A82B-0B71884682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19393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CD545B4-A912-4862-B85C-A9A702E4F857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87528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4431317-F51F-4DB9-A581-2D0948B6249B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62107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37FBC5B-46D4-4A2B-8E32-E7A5AC814932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73806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8ADE6-2A87-4D38-A744-C442A7A8CD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DBEE2-5C61-4060-ACEA-187E4CD3EA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972D2-DD0C-4396-BCA0-3048150B7C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2CFB4-3B49-4868-B9C9-4D31EB1F03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992F8-23BC-4C7E-A8D5-80620ECC7C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73954-691A-4B8B-A73D-003E3DC6D9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CD5CB-8AC1-4767-9F45-655AC68216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36BCE-FC8B-422A-B9F5-A56D0B681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A8FF3-6FCD-4C2C-B3D3-7F62614172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0000B-C8E3-4510-A13E-63DF67C1C8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08DC3-3214-4FD3-9597-240E84629E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7A11FE2-74A0-430C-A257-FEE82BDAB3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1.xml"/><Relationship Id="rId1" Type="http://schemas.openxmlformats.org/officeDocument/2006/relationships/themeOverride" Target="../theme/themeOverride8.xml"/><Relationship Id="rId4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2.xml"/><Relationship Id="rId1" Type="http://schemas.openxmlformats.org/officeDocument/2006/relationships/themeOverride" Target="../theme/themeOverrid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3.xml"/><Relationship Id="rId1" Type="http://schemas.openxmlformats.org/officeDocument/2006/relationships/themeOverride" Target="../theme/themeOverride10.xml"/><Relationship Id="rId4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tags" Target="../tags/tag33.xml"/><Relationship Id="rId7" Type="http://schemas.openxmlformats.org/officeDocument/2006/relationships/oleObject" Target="../embeddings/oleObject1.bin"/><Relationship Id="rId2" Type="http://schemas.openxmlformats.org/officeDocument/2006/relationships/tags" Target="../tags/tag3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5.xml"/><Relationship Id="rId4" Type="http://schemas.openxmlformats.org/officeDocument/2006/relationships/tags" Target="../tags/tag3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hemeOverride" Target="../theme/themeOverride1.xml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Now: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</a:t>
            </a:r>
          </a:p>
          <a:p>
            <a:r>
              <a:rPr lang="en-US" dirty="0" smtClean="0"/>
              <a:t>6</a:t>
            </a:r>
            <a:r>
              <a:rPr lang="en-US" baseline="30000" dirty="0" smtClean="0"/>
              <a:t>3</a:t>
            </a:r>
          </a:p>
          <a:p>
            <a:endParaRPr lang="en-US" baseline="30000" dirty="0"/>
          </a:p>
          <a:p>
            <a:r>
              <a:rPr lang="en-US" dirty="0" smtClean="0"/>
              <a:t>12</a:t>
            </a:r>
            <a:r>
              <a:rPr lang="en-US" baseline="30000" dirty="0" smtClean="0"/>
              <a:t>1</a:t>
            </a:r>
          </a:p>
          <a:p>
            <a:endParaRPr lang="en-US" baseline="30000" dirty="0"/>
          </a:p>
          <a:p>
            <a:r>
              <a:rPr lang="en-US" dirty="0" smtClean="0"/>
              <a:t>15</a:t>
            </a:r>
            <a:r>
              <a:rPr lang="en-US" baseline="30000" dirty="0"/>
              <a:t>0</a:t>
            </a:r>
          </a:p>
          <a:p>
            <a:pPr marL="0" indent="0">
              <a:buNone/>
            </a:pPr>
            <a:endParaRPr lang="en-US" baseline="30000" dirty="0"/>
          </a:p>
          <a:p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Simplify</a:t>
            </a:r>
            <a:br>
              <a:rPr lang="en-US" sz="4000" smtClean="0"/>
            </a:br>
            <a:r>
              <a:rPr lang="en-US" sz="4000" smtClean="0"/>
              <a:t>16 - 2(10 - 3)</a:t>
            </a:r>
          </a:p>
        </p:txBody>
      </p:sp>
      <p:grpSp>
        <p:nvGrpSpPr>
          <p:cNvPr id="10243" name="AnswerNow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990600" y="5029200"/>
            <a:ext cx="2222500" cy="444500"/>
            <a:chOff x="2180" y="3960"/>
            <a:chExt cx="1400" cy="280"/>
          </a:xfrm>
        </p:grpSpPr>
        <p:sp>
          <p:nvSpPr>
            <p:cNvPr id="127048" name="ANShape"/>
            <p:cNvSpPr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000000"/>
                </a:gs>
                <a:gs pos="39999">
                  <a:srgbClr val="0A128C">
                    <a:alpha val="80001"/>
                  </a:srgbClr>
                </a:gs>
                <a:gs pos="70000">
                  <a:srgbClr val="181CC7">
                    <a:alpha val="65000"/>
                  </a:srgbClr>
                </a:gs>
                <a:gs pos="88000">
                  <a:srgbClr val="7005D4">
                    <a:alpha val="56000"/>
                  </a:srgbClr>
                </a:gs>
                <a:gs pos="100000">
                  <a:srgbClr val="8C3D91">
                    <a:alpha val="50000"/>
                  </a:srgbClr>
                </a:gs>
              </a:gsLst>
              <a:lin ang="5400000" scaled="1"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9" name="ANText"/>
            <p:cNvSpPr txBox="1"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b="1">
                  <a:solidFill>
                    <a:srgbClr val="FFFFFF"/>
                  </a:solidFill>
                </a:rPr>
                <a:t>Answer Now</a:t>
              </a:r>
            </a:p>
          </p:txBody>
        </p:sp>
      </p:grpSp>
      <p:sp>
        <p:nvSpPr>
          <p:cNvPr id="127050" name="CorShape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3838" y="2276475"/>
            <a:ext cx="292100" cy="292100"/>
          </a:xfrm>
          <a:prstGeom prst="rightArrow">
            <a:avLst>
              <a:gd name="adj1" fmla="val 43981"/>
              <a:gd name="adj2" fmla="val 50810"/>
            </a:avLst>
          </a:prstGeom>
          <a:gradFill rotWithShape="0">
            <a:gsLst>
              <a:gs pos="0">
                <a:srgbClr val="00FF00"/>
              </a:gs>
              <a:gs pos="100000">
                <a:srgbClr val="008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2133600"/>
            <a:ext cx="4114800" cy="38862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mtClean="0"/>
              <a:t>2</a:t>
            </a:r>
          </a:p>
          <a:p>
            <a:pPr marL="609600" indent="-609600">
              <a:buFontTx/>
              <a:buAutoNum type="arabicPeriod"/>
            </a:pPr>
            <a:r>
              <a:rPr lang="en-US" smtClean="0"/>
              <a:t>-7</a:t>
            </a:r>
          </a:p>
          <a:p>
            <a:pPr marL="609600" indent="-609600">
              <a:buFontTx/>
              <a:buAutoNum type="arabicPeriod"/>
            </a:pPr>
            <a:r>
              <a:rPr lang="en-US" smtClean="0"/>
              <a:t>12</a:t>
            </a:r>
          </a:p>
          <a:p>
            <a:pPr marL="609600" indent="-609600">
              <a:buFontTx/>
              <a:buAutoNum type="arabicPeriod"/>
            </a:pPr>
            <a:r>
              <a:rPr lang="en-US" smtClean="0"/>
              <a:t>98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7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7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05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Simplify</a:t>
            </a:r>
            <a:br>
              <a:rPr lang="en-US" sz="4000" smtClean="0"/>
            </a:br>
            <a:r>
              <a:rPr lang="en-US" sz="4000" smtClean="0"/>
              <a:t>24 – 6 </a:t>
            </a:r>
            <a:r>
              <a:rPr lang="en-US" sz="4000" b="1" smtClean="0"/>
              <a:t>·</a:t>
            </a:r>
            <a:r>
              <a:rPr lang="en-US" sz="4000" smtClean="0"/>
              <a:t> 4 </a:t>
            </a:r>
            <a:r>
              <a:rPr lang="en-US" altLang="en-US" sz="4000" smtClean="0"/>
              <a:t>÷ 2</a:t>
            </a:r>
            <a:r>
              <a:rPr lang="en-US" sz="4000" smtClean="0"/>
              <a:t> </a:t>
            </a:r>
          </a:p>
        </p:txBody>
      </p:sp>
      <p:grpSp>
        <p:nvGrpSpPr>
          <p:cNvPr id="11267" name="AnswerNow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990600" y="5029200"/>
            <a:ext cx="2222500" cy="444500"/>
            <a:chOff x="2180" y="3960"/>
            <a:chExt cx="1400" cy="280"/>
          </a:xfrm>
        </p:grpSpPr>
        <p:sp>
          <p:nvSpPr>
            <p:cNvPr id="128069" name="ANShape"/>
            <p:cNvSpPr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000000"/>
                </a:gs>
                <a:gs pos="39999">
                  <a:srgbClr val="0A128C">
                    <a:alpha val="80001"/>
                  </a:srgbClr>
                </a:gs>
                <a:gs pos="70000">
                  <a:srgbClr val="181CC7">
                    <a:alpha val="65000"/>
                  </a:srgbClr>
                </a:gs>
                <a:gs pos="88000">
                  <a:srgbClr val="7005D4">
                    <a:alpha val="56000"/>
                  </a:srgbClr>
                </a:gs>
                <a:gs pos="100000">
                  <a:srgbClr val="8C3D91">
                    <a:alpha val="50000"/>
                  </a:srgbClr>
                </a:gs>
              </a:gsLst>
              <a:lin ang="5400000" scaled="1"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74" name="ANText"/>
            <p:cNvSpPr txBox="1"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b="1">
                  <a:solidFill>
                    <a:srgbClr val="FFFFFF"/>
                  </a:solidFill>
                </a:rPr>
                <a:t>Answer Now</a:t>
              </a:r>
            </a:p>
          </p:txBody>
        </p:sp>
      </p:grpSp>
      <p:sp>
        <p:nvSpPr>
          <p:cNvPr id="11268" name="Rectangle 76"/>
          <p:cNvSpPr>
            <a:spLocks noChangeArrowheads="1"/>
          </p:cNvSpPr>
          <p:nvPr/>
        </p:nvSpPr>
        <p:spPr bwMode="auto">
          <a:xfrm>
            <a:off x="4122738" y="3505200"/>
            <a:ext cx="263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400">
                <a:ea typeface="Times" charset="0"/>
                <a:cs typeface="Times New Roman" pitchFamily="18" charset="0"/>
              </a:rPr>
              <a:t> </a:t>
            </a:r>
            <a:r>
              <a:rPr lang="en-US" sz="1100">
                <a:ea typeface="Times" charset="0"/>
                <a:cs typeface="Times New Roman" pitchFamily="18" charset="0"/>
              </a:rPr>
              <a:t> </a:t>
            </a:r>
            <a:endParaRPr lang="en-US">
              <a:ea typeface="Times" charset="0"/>
              <a:cs typeface="Times New Roman" pitchFamily="18" charset="0"/>
            </a:endParaRPr>
          </a:p>
        </p:txBody>
      </p:sp>
      <p:sp>
        <p:nvSpPr>
          <p:cNvPr id="128077" name="CorShape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3838" y="3444875"/>
            <a:ext cx="292100" cy="292100"/>
          </a:xfrm>
          <a:prstGeom prst="rightArrow">
            <a:avLst>
              <a:gd name="adj1" fmla="val 43981"/>
              <a:gd name="adj2" fmla="val 50810"/>
            </a:avLst>
          </a:prstGeom>
          <a:gradFill rotWithShape="0">
            <a:gsLst>
              <a:gs pos="0">
                <a:srgbClr val="00FF00"/>
              </a:gs>
              <a:gs pos="100000">
                <a:srgbClr val="008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2133600"/>
            <a:ext cx="4114800" cy="38862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mtClean="0"/>
              <a:t>72</a:t>
            </a:r>
          </a:p>
          <a:p>
            <a:pPr marL="609600" indent="-609600">
              <a:buFontTx/>
              <a:buAutoNum type="arabicPeriod"/>
            </a:pPr>
            <a:r>
              <a:rPr lang="en-US" smtClean="0"/>
              <a:t>36</a:t>
            </a:r>
          </a:p>
          <a:p>
            <a:pPr marL="609600" indent="-609600">
              <a:buFontTx/>
              <a:buAutoNum type="arabicPeriod"/>
            </a:pPr>
            <a:r>
              <a:rPr lang="en-US" smtClean="0"/>
              <a:t>12</a:t>
            </a:r>
          </a:p>
          <a:p>
            <a:pPr marL="609600" indent="-609600">
              <a:buFontTx/>
              <a:buAutoNum type="arabicPeriod"/>
            </a:pPr>
            <a:r>
              <a:rPr lang="en-US" smtClean="0"/>
              <a:t>0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8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8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7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tint val="0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tint val="0"/>
                <a:invGamma/>
              </a:scheme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9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50000"/>
              </a:spcBef>
              <a:buFontTx/>
              <a:buAutoNum type="arabicPeriod"/>
            </a:pPr>
            <a:r>
              <a:rPr lang="en-US" altLang="en-US" sz="3600"/>
              <a:t>substitute the given numbers for each variable.</a:t>
            </a:r>
          </a:p>
          <a:p>
            <a:pPr marL="609600" indent="-609600">
              <a:spcBef>
                <a:spcPct val="50000"/>
              </a:spcBef>
              <a:buFontTx/>
              <a:buAutoNum type="arabicPeriod"/>
            </a:pPr>
            <a:r>
              <a:rPr lang="en-US" altLang="en-US" sz="3600"/>
              <a:t>use order of operations to solve.</a:t>
            </a:r>
            <a:endParaRPr lang="en-US" sz="3600"/>
          </a:p>
        </p:txBody>
      </p:sp>
      <p:sp>
        <p:nvSpPr>
          <p:cNvPr id="12291" name="Rectangle 10"/>
          <p:cNvSpPr>
            <a:spLocks noChangeArrowheads="1"/>
          </p:cNvSpPr>
          <p:nvPr/>
        </p:nvSpPr>
        <p:spPr bwMode="auto">
          <a:xfrm>
            <a:off x="685800" y="3810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sz="4000" b="1" u="sng">
                <a:solidFill>
                  <a:schemeClr val="tx2"/>
                </a:solidFill>
              </a:rPr>
              <a:t>Evaluating a Variable Expression</a:t>
            </a:r>
            <a:br>
              <a:rPr lang="en-US" altLang="en-US" sz="4000" b="1" u="sng">
                <a:solidFill>
                  <a:schemeClr val="tx2"/>
                </a:solidFill>
              </a:rPr>
            </a:br>
            <a:r>
              <a:rPr lang="en-US" altLang="en-US" sz="4000"/>
              <a:t>To evaluate a variable expression:</a:t>
            </a:r>
            <a:endParaRPr lang="en-US" sz="4000" u="sng">
              <a:solidFill>
                <a:schemeClr val="tx2"/>
              </a:solidFill>
            </a:endParaRPr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tint val="0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tint val="0"/>
                <a:invGamma/>
              </a:scheme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10"/>
          <p:cNvGrpSpPr>
            <a:grpSpLocks/>
          </p:cNvGrpSpPr>
          <p:nvPr/>
        </p:nvGrpSpPr>
        <p:grpSpPr bwMode="auto">
          <a:xfrm>
            <a:off x="533400" y="457200"/>
            <a:ext cx="7696200" cy="1744663"/>
            <a:chOff x="336" y="288"/>
            <a:chExt cx="4848" cy="1099"/>
          </a:xfrm>
        </p:grpSpPr>
        <p:sp>
          <p:nvSpPr>
            <p:cNvPr id="13319" name="Text Box 4"/>
            <p:cNvSpPr txBox="1">
              <a:spLocks noChangeArrowheads="1"/>
            </p:cNvSpPr>
            <p:nvPr/>
          </p:nvSpPr>
          <p:spPr bwMode="auto">
            <a:xfrm>
              <a:off x="1632" y="288"/>
              <a:ext cx="240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4400" u="sng"/>
                <a:t>Example # 4</a:t>
              </a:r>
              <a:endParaRPr lang="en-US" altLang="en-US" sz="4400"/>
            </a:p>
          </p:txBody>
        </p:sp>
        <p:sp>
          <p:nvSpPr>
            <p:cNvPr id="13320" name="Text Box 5"/>
            <p:cNvSpPr txBox="1">
              <a:spLocks noChangeArrowheads="1"/>
            </p:cNvSpPr>
            <p:nvPr/>
          </p:nvSpPr>
          <p:spPr bwMode="auto">
            <a:xfrm>
              <a:off x="336" y="912"/>
              <a:ext cx="4848" cy="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4000"/>
                <a:t>n + (13 - n) </a:t>
              </a:r>
              <a:r>
                <a:rPr lang="en-US" altLang="en-US" sz="4000">
                  <a:sym typeface="Symbol" pitchFamily="18" charset="2"/>
                </a:rPr>
                <a:t> 5       for  n = 8</a:t>
              </a:r>
              <a:endParaRPr lang="en-US" altLang="en-US" sz="4000"/>
            </a:p>
          </p:txBody>
        </p:sp>
      </p:grpSp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533400" y="2286000"/>
            <a:ext cx="7772400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/>
              <a:t>=  </a:t>
            </a:r>
            <a:r>
              <a:rPr lang="en-US" altLang="en-US" sz="4000">
                <a:solidFill>
                  <a:schemeClr val="hlink"/>
                </a:solidFill>
              </a:rPr>
              <a:t>8</a:t>
            </a:r>
            <a:r>
              <a:rPr lang="en-US" altLang="en-US" sz="4000"/>
              <a:t> + (13 - </a:t>
            </a:r>
            <a:r>
              <a:rPr lang="en-US" altLang="en-US" sz="4000">
                <a:solidFill>
                  <a:schemeClr val="hlink"/>
                </a:solidFill>
              </a:rPr>
              <a:t>8</a:t>
            </a:r>
            <a:r>
              <a:rPr lang="en-US" altLang="en-US" sz="4000"/>
              <a:t>) </a:t>
            </a:r>
            <a:r>
              <a:rPr lang="en-US" altLang="en-US" sz="4000">
                <a:sym typeface="Symbol" pitchFamily="18" charset="2"/>
              </a:rPr>
              <a:t> 5      (Substitute.)</a:t>
            </a:r>
            <a:r>
              <a:rPr lang="en-US" altLang="en-US" sz="4000"/>
              <a:t> </a:t>
            </a:r>
          </a:p>
        </p:txBody>
      </p: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533400" y="3221038"/>
            <a:ext cx="8001000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/>
              <a:t>=  8 + </a:t>
            </a:r>
            <a:r>
              <a:rPr lang="en-US" altLang="en-US" sz="4000">
                <a:solidFill>
                  <a:schemeClr val="hlink"/>
                </a:solidFill>
              </a:rPr>
              <a:t>5</a:t>
            </a:r>
            <a:r>
              <a:rPr lang="en-US" altLang="en-US" sz="4000"/>
              <a:t> </a:t>
            </a:r>
            <a:r>
              <a:rPr lang="en-US" altLang="en-US" sz="4000">
                <a:sym typeface="Symbol" pitchFamily="18" charset="2"/>
              </a:rPr>
              <a:t> 5                (parentheses)</a:t>
            </a:r>
          </a:p>
        </p:txBody>
      </p:sp>
      <p:sp>
        <p:nvSpPr>
          <p:cNvPr id="117768" name="Text Box 8"/>
          <p:cNvSpPr txBox="1">
            <a:spLocks noChangeArrowheads="1"/>
          </p:cNvSpPr>
          <p:nvPr/>
        </p:nvSpPr>
        <p:spPr bwMode="auto">
          <a:xfrm>
            <a:off x="533400" y="4157663"/>
            <a:ext cx="7924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/>
              <a:t>=  8 + </a:t>
            </a:r>
            <a:r>
              <a:rPr lang="en-US" altLang="en-US" sz="4000">
                <a:solidFill>
                  <a:schemeClr val="hlink"/>
                </a:solidFill>
              </a:rPr>
              <a:t>1</a:t>
            </a:r>
            <a:r>
              <a:rPr lang="en-US" altLang="en-US" sz="4000"/>
              <a:t>			</a:t>
            </a:r>
            <a:r>
              <a:rPr lang="en-US" altLang="en-US" sz="4000">
                <a:sym typeface="Symbol" pitchFamily="18" charset="2"/>
              </a:rPr>
              <a:t>      (Divide l/r.)</a:t>
            </a:r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533400" y="4937125"/>
            <a:ext cx="7620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/>
              <a:t>=  </a:t>
            </a:r>
            <a:r>
              <a:rPr lang="en-US" altLang="en-US" sz="4000" b="1">
                <a:solidFill>
                  <a:schemeClr val="hlink"/>
                </a:solidFill>
              </a:rPr>
              <a:t>9</a:t>
            </a:r>
            <a:r>
              <a:rPr lang="en-US" altLang="en-US" sz="4000"/>
              <a:t>				      </a:t>
            </a:r>
            <a:r>
              <a:rPr lang="en-US" altLang="en-US" sz="4000">
                <a:sym typeface="Symbol" pitchFamily="18" charset="2"/>
              </a:rPr>
              <a:t>(Add l/r.)</a:t>
            </a:r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6" grpId="0" autoUpdateAnimBg="0"/>
      <p:bldP spid="117767" grpId="0" autoUpdateAnimBg="0"/>
      <p:bldP spid="117768" grpId="0" autoUpdateAnimBg="0"/>
      <p:bldP spid="11776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tint val="0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tint val="0"/>
                <a:invGamma/>
              </a:scheme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16"/>
          <p:cNvGrpSpPr>
            <a:grpSpLocks/>
          </p:cNvGrpSpPr>
          <p:nvPr/>
        </p:nvGrpSpPr>
        <p:grpSpPr bwMode="auto">
          <a:xfrm>
            <a:off x="381000" y="228600"/>
            <a:ext cx="8305800" cy="1463675"/>
            <a:chOff x="240" y="144"/>
            <a:chExt cx="5232" cy="922"/>
          </a:xfrm>
        </p:grpSpPr>
        <p:sp>
          <p:nvSpPr>
            <p:cNvPr id="14346" name="Text Box 5"/>
            <p:cNvSpPr txBox="1">
              <a:spLocks noChangeArrowheads="1"/>
            </p:cNvSpPr>
            <p:nvPr/>
          </p:nvSpPr>
          <p:spPr bwMode="auto">
            <a:xfrm>
              <a:off x="1776" y="144"/>
              <a:ext cx="278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4400" u="sng"/>
                <a:t>Example # 5</a:t>
              </a:r>
              <a:endParaRPr lang="en-US" altLang="en-US" sz="4400"/>
            </a:p>
          </p:txBody>
        </p:sp>
        <p:sp>
          <p:nvSpPr>
            <p:cNvPr id="14347" name="Text Box 6"/>
            <p:cNvSpPr txBox="1">
              <a:spLocks noChangeArrowheads="1"/>
            </p:cNvSpPr>
            <p:nvPr/>
          </p:nvSpPr>
          <p:spPr bwMode="auto">
            <a:xfrm>
              <a:off x="240" y="624"/>
              <a:ext cx="523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684213" indent="-684213">
                <a:spcBef>
                  <a:spcPct val="50000"/>
                </a:spcBef>
              </a:pPr>
              <a:r>
                <a:rPr lang="en-US" altLang="en-US" sz="4000" dirty="0"/>
                <a:t>8y </a:t>
              </a:r>
              <a:r>
                <a:rPr lang="en-US" altLang="en-US" sz="4000" dirty="0" smtClean="0"/>
                <a:t>+ </a:t>
              </a:r>
              <a:r>
                <a:rPr lang="en-US" altLang="en-US" sz="4000" dirty="0"/>
                <a:t>3x</a:t>
              </a:r>
              <a:r>
                <a:rPr lang="en-US" altLang="en-US" sz="4000" baseline="30000" dirty="0"/>
                <a:t>2</a:t>
              </a:r>
              <a:r>
                <a:rPr lang="en-US" altLang="en-US" sz="4000" dirty="0"/>
                <a:t> </a:t>
              </a:r>
              <a:r>
                <a:rPr lang="en-US" altLang="en-US" sz="4000" dirty="0">
                  <a:sym typeface="Symbol" pitchFamily="18" charset="2"/>
                </a:rPr>
                <a:t>+ 2n     for x = 5, y = 2, n =3 </a:t>
              </a:r>
              <a:endParaRPr lang="en-US" altLang="en-US" sz="4000" dirty="0"/>
            </a:p>
          </p:txBody>
        </p:sp>
      </p:grpSp>
      <p:sp>
        <p:nvSpPr>
          <p:cNvPr id="114695" name="Text Box 7"/>
          <p:cNvSpPr txBox="1">
            <a:spLocks noChangeArrowheads="1"/>
          </p:cNvSpPr>
          <p:nvPr/>
        </p:nvSpPr>
        <p:spPr bwMode="auto">
          <a:xfrm>
            <a:off x="381000" y="1609725"/>
            <a:ext cx="83058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84213" indent="-684213">
              <a:spcBef>
                <a:spcPct val="50000"/>
              </a:spcBef>
            </a:pPr>
            <a:r>
              <a:rPr lang="en-US" altLang="en-US" sz="4000" dirty="0"/>
              <a:t>=  8 </a:t>
            </a:r>
            <a:r>
              <a:rPr lang="en-US" altLang="en-US" sz="4000" dirty="0">
                <a:sym typeface="Symbol" pitchFamily="18" charset="2"/>
              </a:rPr>
              <a:t> </a:t>
            </a:r>
            <a:r>
              <a:rPr lang="en-US" altLang="en-US" sz="4000" dirty="0">
                <a:solidFill>
                  <a:schemeClr val="hlink"/>
                </a:solidFill>
                <a:sym typeface="Symbol" pitchFamily="18" charset="2"/>
              </a:rPr>
              <a:t>2</a:t>
            </a:r>
            <a:r>
              <a:rPr lang="en-US" altLang="en-US" sz="4000" dirty="0">
                <a:sym typeface="Symbol" pitchFamily="18" charset="2"/>
              </a:rPr>
              <a:t> </a:t>
            </a:r>
            <a:r>
              <a:rPr lang="en-US" altLang="en-US" sz="5000" dirty="0">
                <a:sym typeface="Symbol" pitchFamily="18" charset="2"/>
              </a:rPr>
              <a:t>+</a:t>
            </a:r>
            <a:r>
              <a:rPr lang="en-US" altLang="en-US" sz="4000" dirty="0" smtClean="0">
                <a:sym typeface="Symbol" pitchFamily="18" charset="2"/>
              </a:rPr>
              <a:t> </a:t>
            </a:r>
            <a:r>
              <a:rPr lang="en-US" altLang="en-US" sz="4000" dirty="0">
                <a:sym typeface="Symbol" pitchFamily="18" charset="2"/>
              </a:rPr>
              <a:t>3  </a:t>
            </a:r>
            <a:r>
              <a:rPr lang="en-US" altLang="en-US" sz="4000" dirty="0">
                <a:solidFill>
                  <a:schemeClr val="hlink"/>
                </a:solidFill>
                <a:sym typeface="Symbol" pitchFamily="18" charset="2"/>
              </a:rPr>
              <a:t>5</a:t>
            </a:r>
            <a:r>
              <a:rPr lang="en-US" altLang="en-US" sz="4000" baseline="30000" dirty="0">
                <a:sym typeface="Symbol" pitchFamily="18" charset="2"/>
              </a:rPr>
              <a:t>2</a:t>
            </a:r>
            <a:r>
              <a:rPr lang="en-US" altLang="en-US" sz="4000" dirty="0">
                <a:sym typeface="Symbol" pitchFamily="18" charset="2"/>
              </a:rPr>
              <a:t> + 2  </a:t>
            </a:r>
            <a:r>
              <a:rPr lang="en-US" altLang="en-US" sz="4000" dirty="0">
                <a:solidFill>
                  <a:schemeClr val="hlink"/>
                </a:solidFill>
                <a:sym typeface="Symbol" pitchFamily="18" charset="2"/>
              </a:rPr>
              <a:t>3</a:t>
            </a:r>
            <a:r>
              <a:rPr lang="en-US" altLang="en-US" sz="4000" dirty="0">
                <a:sym typeface="Symbol" pitchFamily="18" charset="2"/>
              </a:rPr>
              <a:t>      (Substitute.)</a:t>
            </a:r>
          </a:p>
        </p:txBody>
      </p:sp>
      <p:sp>
        <p:nvSpPr>
          <p:cNvPr id="114696" name="Text Box 8"/>
          <p:cNvSpPr txBox="1">
            <a:spLocks noChangeArrowheads="1"/>
          </p:cNvSpPr>
          <p:nvPr/>
        </p:nvSpPr>
        <p:spPr bwMode="auto">
          <a:xfrm>
            <a:off x="381000" y="2384425"/>
            <a:ext cx="8382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dirty="0"/>
              <a:t>=  8 </a:t>
            </a:r>
            <a:r>
              <a:rPr lang="en-US" altLang="en-US" sz="4000" dirty="0">
                <a:sym typeface="Symbol" pitchFamily="18" charset="2"/>
              </a:rPr>
              <a:t> 2 </a:t>
            </a:r>
            <a:r>
              <a:rPr lang="en-US" altLang="en-US" sz="5000" dirty="0">
                <a:sym typeface="Symbol" pitchFamily="18" charset="2"/>
              </a:rPr>
              <a:t>+</a:t>
            </a:r>
            <a:r>
              <a:rPr lang="en-US" altLang="en-US" sz="4000" dirty="0" smtClean="0">
                <a:sym typeface="Symbol" pitchFamily="18" charset="2"/>
              </a:rPr>
              <a:t> </a:t>
            </a:r>
            <a:r>
              <a:rPr lang="en-US" altLang="en-US" sz="4000" dirty="0">
                <a:sym typeface="Symbol" pitchFamily="18" charset="2"/>
              </a:rPr>
              <a:t>3  </a:t>
            </a:r>
            <a:r>
              <a:rPr lang="en-US" altLang="en-US" sz="4000" dirty="0">
                <a:solidFill>
                  <a:schemeClr val="hlink"/>
                </a:solidFill>
                <a:sym typeface="Symbol" pitchFamily="18" charset="2"/>
              </a:rPr>
              <a:t>25</a:t>
            </a:r>
            <a:r>
              <a:rPr lang="en-US" altLang="en-US" sz="4000" dirty="0">
                <a:sym typeface="Symbol" pitchFamily="18" charset="2"/>
              </a:rPr>
              <a:t> + 2  3     (exponents)</a:t>
            </a:r>
          </a:p>
        </p:txBody>
      </p:sp>
      <p:sp>
        <p:nvSpPr>
          <p:cNvPr id="114697" name="Text Box 9"/>
          <p:cNvSpPr txBox="1">
            <a:spLocks noChangeArrowheads="1"/>
          </p:cNvSpPr>
          <p:nvPr/>
        </p:nvSpPr>
        <p:spPr bwMode="auto">
          <a:xfrm>
            <a:off x="381000" y="3159125"/>
            <a:ext cx="83058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dirty="0"/>
              <a:t>=  </a:t>
            </a:r>
            <a:r>
              <a:rPr lang="en-US" altLang="en-US" sz="4000" dirty="0">
                <a:solidFill>
                  <a:schemeClr val="hlink"/>
                </a:solidFill>
              </a:rPr>
              <a:t>16</a:t>
            </a:r>
            <a:r>
              <a:rPr lang="en-US" altLang="en-US" sz="4000" dirty="0"/>
              <a:t> </a:t>
            </a:r>
            <a:r>
              <a:rPr lang="en-US" altLang="en-US" sz="5000" dirty="0">
                <a:sym typeface="Symbol" pitchFamily="18" charset="2"/>
              </a:rPr>
              <a:t>+</a:t>
            </a:r>
            <a:r>
              <a:rPr lang="en-US" altLang="en-US" sz="4000" dirty="0" smtClean="0">
                <a:sym typeface="Symbol" pitchFamily="18" charset="2"/>
              </a:rPr>
              <a:t> </a:t>
            </a:r>
            <a:r>
              <a:rPr lang="en-US" altLang="en-US" sz="4000" dirty="0">
                <a:sym typeface="Symbol" pitchFamily="18" charset="2"/>
              </a:rPr>
              <a:t>3  25 + 2  3         </a:t>
            </a:r>
            <a:r>
              <a:rPr lang="en-US" altLang="en-US" sz="3600" dirty="0">
                <a:sym typeface="Symbol" pitchFamily="18" charset="2"/>
              </a:rPr>
              <a:t>(Multiply l/r.)</a:t>
            </a:r>
          </a:p>
        </p:txBody>
      </p:sp>
      <p:sp>
        <p:nvSpPr>
          <p:cNvPr id="114699" name="Text Box 11"/>
          <p:cNvSpPr txBox="1">
            <a:spLocks noChangeArrowheads="1"/>
          </p:cNvSpPr>
          <p:nvPr/>
        </p:nvSpPr>
        <p:spPr bwMode="auto">
          <a:xfrm>
            <a:off x="457200" y="3933825"/>
            <a:ext cx="8458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dirty="0"/>
              <a:t>=  16 </a:t>
            </a:r>
            <a:r>
              <a:rPr lang="en-US" altLang="en-US" sz="5000" dirty="0">
                <a:sym typeface="Symbol" pitchFamily="18" charset="2"/>
              </a:rPr>
              <a:t>+</a:t>
            </a:r>
            <a:r>
              <a:rPr lang="en-US" altLang="en-US" sz="4000" dirty="0" smtClean="0">
                <a:sym typeface="Symbol" pitchFamily="18" charset="2"/>
              </a:rPr>
              <a:t> </a:t>
            </a:r>
            <a:r>
              <a:rPr lang="en-US" altLang="en-US" sz="4000" dirty="0">
                <a:solidFill>
                  <a:schemeClr val="hlink"/>
                </a:solidFill>
                <a:sym typeface="Symbol" pitchFamily="18" charset="2"/>
              </a:rPr>
              <a:t>75</a:t>
            </a:r>
            <a:r>
              <a:rPr lang="en-US" altLang="en-US" sz="4000" dirty="0">
                <a:sym typeface="Symbol" pitchFamily="18" charset="2"/>
              </a:rPr>
              <a:t> + 2  3       </a:t>
            </a:r>
            <a:r>
              <a:rPr lang="en-US" altLang="en-US" sz="4000" dirty="0" smtClean="0">
                <a:sym typeface="Symbol" pitchFamily="18" charset="2"/>
              </a:rPr>
              <a:t> </a:t>
            </a:r>
            <a:r>
              <a:rPr lang="en-US" altLang="en-US" sz="4000" dirty="0">
                <a:sym typeface="Symbol" pitchFamily="18" charset="2"/>
              </a:rPr>
              <a:t>(Multiply l/r.)</a:t>
            </a:r>
          </a:p>
        </p:txBody>
      </p:sp>
      <p:sp>
        <p:nvSpPr>
          <p:cNvPr id="114700" name="Text Box 12"/>
          <p:cNvSpPr txBox="1">
            <a:spLocks noChangeArrowheads="1"/>
          </p:cNvSpPr>
          <p:nvPr/>
        </p:nvSpPr>
        <p:spPr bwMode="auto">
          <a:xfrm>
            <a:off x="533400" y="4708525"/>
            <a:ext cx="8382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dirty="0"/>
              <a:t>=  16 </a:t>
            </a:r>
            <a:r>
              <a:rPr lang="en-US" altLang="en-US" sz="5000" dirty="0">
                <a:sym typeface="Symbol" pitchFamily="18" charset="2"/>
              </a:rPr>
              <a:t>+</a:t>
            </a:r>
            <a:r>
              <a:rPr lang="en-US" altLang="en-US" sz="4000" dirty="0" smtClean="0">
                <a:sym typeface="Symbol" pitchFamily="18" charset="2"/>
              </a:rPr>
              <a:t> </a:t>
            </a:r>
            <a:r>
              <a:rPr lang="en-US" altLang="en-US" sz="4000" dirty="0">
                <a:sym typeface="Symbol" pitchFamily="18" charset="2"/>
              </a:rPr>
              <a:t>75 + </a:t>
            </a:r>
            <a:r>
              <a:rPr lang="en-US" altLang="en-US" sz="4000" dirty="0">
                <a:solidFill>
                  <a:schemeClr val="hlink"/>
                </a:solidFill>
                <a:sym typeface="Symbol" pitchFamily="18" charset="2"/>
              </a:rPr>
              <a:t>6 </a:t>
            </a:r>
            <a:r>
              <a:rPr lang="en-US" altLang="en-US" sz="4000" dirty="0">
                <a:sym typeface="Symbol" pitchFamily="18" charset="2"/>
              </a:rPr>
              <a:t>                  (Multiply l/r.)</a:t>
            </a:r>
          </a:p>
        </p:txBody>
      </p:sp>
      <p:sp>
        <p:nvSpPr>
          <p:cNvPr id="114701" name="Text Box 13"/>
          <p:cNvSpPr txBox="1">
            <a:spLocks noChangeArrowheads="1"/>
          </p:cNvSpPr>
          <p:nvPr/>
        </p:nvSpPr>
        <p:spPr bwMode="auto">
          <a:xfrm>
            <a:off x="381000" y="5478463"/>
            <a:ext cx="8763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dirty="0"/>
              <a:t>=   </a:t>
            </a:r>
            <a:r>
              <a:rPr lang="en-US" altLang="en-US" sz="4000" dirty="0" smtClean="0">
                <a:solidFill>
                  <a:schemeClr val="hlink"/>
                </a:solidFill>
                <a:sym typeface="Symbol" pitchFamily="18" charset="2"/>
              </a:rPr>
              <a:t>91</a:t>
            </a:r>
            <a:r>
              <a:rPr lang="en-US" altLang="en-US" sz="4000" dirty="0" smtClean="0">
                <a:sym typeface="Symbol" pitchFamily="18" charset="2"/>
              </a:rPr>
              <a:t> </a:t>
            </a:r>
            <a:r>
              <a:rPr lang="en-US" altLang="en-US" sz="4000" dirty="0">
                <a:sym typeface="Symbol" pitchFamily="18" charset="2"/>
              </a:rPr>
              <a:t>+ 6                         </a:t>
            </a:r>
            <a:r>
              <a:rPr lang="en-US" altLang="en-US" sz="4000" dirty="0" smtClean="0">
                <a:sym typeface="Symbol" pitchFamily="18" charset="2"/>
              </a:rPr>
              <a:t>(Add </a:t>
            </a:r>
            <a:r>
              <a:rPr lang="en-US" altLang="en-US" sz="4000" dirty="0">
                <a:sym typeface="Symbol" pitchFamily="18" charset="2"/>
              </a:rPr>
              <a:t>l/r.)</a:t>
            </a:r>
          </a:p>
        </p:txBody>
      </p:sp>
      <p:sp>
        <p:nvSpPr>
          <p:cNvPr id="114703" name="Text Box 15"/>
          <p:cNvSpPr txBox="1">
            <a:spLocks noChangeArrowheads="1"/>
          </p:cNvSpPr>
          <p:nvPr/>
        </p:nvSpPr>
        <p:spPr bwMode="auto">
          <a:xfrm>
            <a:off x="381000" y="6096000"/>
            <a:ext cx="853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dirty="0"/>
              <a:t>=   </a:t>
            </a:r>
            <a:r>
              <a:rPr lang="en-US" altLang="en-US" sz="4000" b="1" dirty="0" smtClean="0">
                <a:solidFill>
                  <a:schemeClr val="hlink"/>
                </a:solidFill>
                <a:sym typeface="Symbol" pitchFamily="18" charset="2"/>
              </a:rPr>
              <a:t>97</a:t>
            </a:r>
            <a:r>
              <a:rPr lang="en-US" altLang="en-US" sz="4000" dirty="0" smtClean="0">
                <a:sym typeface="Symbol" pitchFamily="18" charset="2"/>
              </a:rPr>
              <a:t>                               </a:t>
            </a:r>
            <a:r>
              <a:rPr lang="en-US" altLang="en-US" sz="4000" dirty="0">
                <a:sym typeface="Symbol" pitchFamily="18" charset="2"/>
              </a:rPr>
              <a:t>(Add l/r.)</a:t>
            </a:r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5" grpId="0" autoUpdateAnimBg="0"/>
      <p:bldP spid="114696" grpId="0" autoUpdateAnimBg="0"/>
      <p:bldP spid="114697" grpId="0" autoUpdateAnimBg="0"/>
      <p:bldP spid="114699" grpId="0" autoUpdateAnimBg="0"/>
      <p:bldP spid="114700" grpId="0" autoUpdateAnimBg="0"/>
      <p:bldP spid="114701" grpId="0" autoUpdateAnimBg="0"/>
      <p:bldP spid="11470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What is the value of   </a:t>
            </a:r>
            <a:br>
              <a:rPr lang="en-US" sz="4000" smtClean="0"/>
            </a:br>
            <a:r>
              <a:rPr lang="en-US" sz="4000" smtClean="0"/>
              <a:t>-10 – 4x  if  x = -13? </a:t>
            </a:r>
          </a:p>
        </p:txBody>
      </p:sp>
      <p:grpSp>
        <p:nvGrpSpPr>
          <p:cNvPr id="15363" name="AnswerNow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990600" y="5029200"/>
            <a:ext cx="2222500" cy="444500"/>
            <a:chOff x="2180" y="3960"/>
            <a:chExt cx="1400" cy="280"/>
          </a:xfrm>
        </p:grpSpPr>
        <p:sp>
          <p:nvSpPr>
            <p:cNvPr id="130117" name="ANShape"/>
            <p:cNvSpPr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000000"/>
                </a:gs>
                <a:gs pos="39999">
                  <a:srgbClr val="0A128C">
                    <a:alpha val="80001"/>
                  </a:srgbClr>
                </a:gs>
                <a:gs pos="70000">
                  <a:srgbClr val="181CC7">
                    <a:alpha val="65000"/>
                  </a:srgbClr>
                </a:gs>
                <a:gs pos="88000">
                  <a:srgbClr val="7005D4">
                    <a:alpha val="56000"/>
                  </a:srgbClr>
                </a:gs>
                <a:gs pos="100000">
                  <a:srgbClr val="8C3D91">
                    <a:alpha val="50000"/>
                  </a:srgbClr>
                </a:gs>
              </a:gsLst>
              <a:lin ang="5400000" scaled="1"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70" name="ANText"/>
            <p:cNvSpPr txBox="1"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b="1">
                  <a:solidFill>
                    <a:srgbClr val="FFFFFF"/>
                  </a:solidFill>
                </a:rPr>
                <a:t>Answer Now</a:t>
              </a:r>
            </a:p>
          </p:txBody>
        </p:sp>
      </p:grpSp>
      <p:sp>
        <p:nvSpPr>
          <p:cNvPr id="15364" name="Rectangle 71"/>
          <p:cNvSpPr>
            <a:spLocks noChangeArrowheads="1"/>
          </p:cNvSpPr>
          <p:nvPr/>
        </p:nvSpPr>
        <p:spPr bwMode="auto">
          <a:xfrm>
            <a:off x="4122738" y="3505200"/>
            <a:ext cx="263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400">
                <a:ea typeface="Times" charset="0"/>
                <a:cs typeface="Times New Roman" pitchFamily="18" charset="0"/>
              </a:rPr>
              <a:t> </a:t>
            </a:r>
            <a:r>
              <a:rPr lang="en-US" sz="1100">
                <a:ea typeface="Times" charset="0"/>
                <a:cs typeface="Times New Roman" pitchFamily="18" charset="0"/>
              </a:rPr>
              <a:t> </a:t>
            </a:r>
            <a:endParaRPr lang="en-US">
              <a:ea typeface="Times" charset="0"/>
              <a:cs typeface="Times New Roman" pitchFamily="18" charset="0"/>
            </a:endParaRPr>
          </a:p>
        </p:txBody>
      </p:sp>
      <p:sp>
        <p:nvSpPr>
          <p:cNvPr id="130120" name="CorShape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3838" y="3444875"/>
            <a:ext cx="292100" cy="292100"/>
          </a:xfrm>
          <a:prstGeom prst="rightArrow">
            <a:avLst>
              <a:gd name="adj1" fmla="val 43981"/>
              <a:gd name="adj2" fmla="val 50810"/>
            </a:avLst>
          </a:prstGeom>
          <a:gradFill rotWithShape="0">
            <a:gsLst>
              <a:gs pos="0">
                <a:srgbClr val="00FF00"/>
              </a:gs>
              <a:gs pos="100000">
                <a:srgbClr val="008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2133600"/>
            <a:ext cx="4114800" cy="38862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mtClean="0"/>
              <a:t>-62</a:t>
            </a:r>
            <a:endParaRPr lang="en-US" b="1" smtClean="0"/>
          </a:p>
          <a:p>
            <a:pPr marL="609600" indent="-609600">
              <a:buFontTx/>
              <a:buAutoNum type="arabicPeriod"/>
            </a:pPr>
            <a:r>
              <a:rPr lang="en-US" smtClean="0"/>
              <a:t>-42</a:t>
            </a:r>
            <a:endParaRPr lang="en-US" b="1" smtClean="0"/>
          </a:p>
          <a:p>
            <a:pPr marL="609600" indent="-609600">
              <a:buFontTx/>
              <a:buAutoNum type="arabicPeriod"/>
            </a:pPr>
            <a:r>
              <a:rPr lang="en-US" smtClean="0"/>
              <a:t>42</a:t>
            </a:r>
            <a:endParaRPr lang="en-US" b="1" smtClean="0"/>
          </a:p>
          <a:p>
            <a:pPr marL="609600" indent="-609600">
              <a:buFontTx/>
              <a:buAutoNum type="arabicPeriod"/>
            </a:pPr>
            <a:r>
              <a:rPr lang="en-US" smtClean="0"/>
              <a:t>52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0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0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1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What is the value of </a:t>
            </a:r>
            <a:br>
              <a:rPr lang="en-US" sz="4000" smtClean="0"/>
            </a:br>
            <a:r>
              <a:rPr lang="en-US" sz="4000" smtClean="0"/>
              <a:t>5k</a:t>
            </a:r>
            <a:r>
              <a:rPr lang="en-US" sz="4000" baseline="30000" smtClean="0"/>
              <a:t>3</a:t>
            </a:r>
            <a:r>
              <a:rPr lang="en-US" sz="4000" smtClean="0"/>
              <a:t> if k = -4? </a:t>
            </a:r>
          </a:p>
        </p:txBody>
      </p:sp>
      <p:grpSp>
        <p:nvGrpSpPr>
          <p:cNvPr id="16387" name="AnswerNow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990600" y="5029200"/>
            <a:ext cx="2222500" cy="444500"/>
            <a:chOff x="2180" y="3960"/>
            <a:chExt cx="1400" cy="280"/>
          </a:xfrm>
        </p:grpSpPr>
        <p:sp>
          <p:nvSpPr>
            <p:cNvPr id="131141" name="ANShape"/>
            <p:cNvSpPr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000000"/>
                </a:gs>
                <a:gs pos="39999">
                  <a:srgbClr val="0A128C">
                    <a:alpha val="80001"/>
                  </a:srgbClr>
                </a:gs>
                <a:gs pos="70000">
                  <a:srgbClr val="181CC7">
                    <a:alpha val="65000"/>
                  </a:srgbClr>
                </a:gs>
                <a:gs pos="88000">
                  <a:srgbClr val="7005D4">
                    <a:alpha val="56000"/>
                  </a:srgbClr>
                </a:gs>
                <a:gs pos="100000">
                  <a:srgbClr val="8C3D91">
                    <a:alpha val="50000"/>
                  </a:srgbClr>
                </a:gs>
              </a:gsLst>
              <a:lin ang="5400000" scaled="1"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94" name="ANText"/>
            <p:cNvSpPr txBox="1"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b="1">
                  <a:solidFill>
                    <a:srgbClr val="FFFFFF"/>
                  </a:solidFill>
                </a:rPr>
                <a:t>Answer Now</a:t>
              </a:r>
            </a:p>
          </p:txBody>
        </p:sp>
      </p:grpSp>
      <p:sp>
        <p:nvSpPr>
          <p:cNvPr id="16388" name="Rectangle 71"/>
          <p:cNvSpPr>
            <a:spLocks noChangeArrowheads="1"/>
          </p:cNvSpPr>
          <p:nvPr/>
        </p:nvSpPr>
        <p:spPr bwMode="auto">
          <a:xfrm>
            <a:off x="4122738" y="3505200"/>
            <a:ext cx="263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400">
                <a:ea typeface="Times" charset="0"/>
                <a:cs typeface="Times New Roman" pitchFamily="18" charset="0"/>
              </a:rPr>
              <a:t> </a:t>
            </a:r>
            <a:r>
              <a:rPr lang="en-US" sz="1100">
                <a:ea typeface="Times" charset="0"/>
                <a:cs typeface="Times New Roman" pitchFamily="18" charset="0"/>
              </a:rPr>
              <a:t> </a:t>
            </a:r>
            <a:endParaRPr lang="en-US">
              <a:ea typeface="Times" charset="0"/>
              <a:cs typeface="Times New Roman" pitchFamily="18" charset="0"/>
            </a:endParaRPr>
          </a:p>
        </p:txBody>
      </p:sp>
      <p:sp>
        <p:nvSpPr>
          <p:cNvPr id="131147" name="CorShape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3838" y="2860675"/>
            <a:ext cx="292100" cy="292100"/>
          </a:xfrm>
          <a:prstGeom prst="rightArrow">
            <a:avLst>
              <a:gd name="adj1" fmla="val 43981"/>
              <a:gd name="adj2" fmla="val 50810"/>
            </a:avLst>
          </a:prstGeom>
          <a:gradFill rotWithShape="0">
            <a:gsLst>
              <a:gs pos="0">
                <a:srgbClr val="00FF00"/>
              </a:gs>
              <a:gs pos="100000">
                <a:srgbClr val="008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TPAnswers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2133600"/>
            <a:ext cx="4114800" cy="38862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mtClean="0"/>
              <a:t>-8000</a:t>
            </a:r>
            <a:endParaRPr lang="en-US" b="1" smtClean="0"/>
          </a:p>
          <a:p>
            <a:pPr marL="609600" indent="-609600">
              <a:buFontTx/>
              <a:buAutoNum type="arabicPeriod"/>
            </a:pPr>
            <a:r>
              <a:rPr lang="en-US" smtClean="0"/>
              <a:t>-320</a:t>
            </a:r>
            <a:endParaRPr lang="en-US" b="1" smtClean="0"/>
          </a:p>
          <a:p>
            <a:pPr marL="609600" indent="-609600">
              <a:buFontTx/>
              <a:buAutoNum type="arabicPeriod"/>
            </a:pPr>
            <a:r>
              <a:rPr lang="en-US" smtClean="0"/>
              <a:t>-60</a:t>
            </a:r>
            <a:endParaRPr lang="en-US" b="1" smtClean="0"/>
          </a:p>
          <a:p>
            <a:pPr marL="609600" indent="-609600">
              <a:buFontTx/>
              <a:buAutoNum type="arabicPeriod"/>
            </a:pPr>
            <a:r>
              <a:rPr lang="en-US" smtClean="0"/>
              <a:t>320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1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1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14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PQuestion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7848600" cy="1600200"/>
          </a:xfrm>
        </p:spPr>
        <p:txBody>
          <a:bodyPr/>
          <a:lstStyle/>
          <a:p>
            <a:pPr>
              <a:lnSpc>
                <a:spcPct val="125000"/>
              </a:lnSpc>
            </a:pPr>
            <a:r>
              <a:rPr lang="en-US" sz="4000" smtClean="0"/>
              <a:t>What is the value of</a:t>
            </a:r>
            <a:br>
              <a:rPr lang="en-US" sz="4000" smtClean="0"/>
            </a:br>
            <a:r>
              <a:rPr lang="en-US" sz="4000" smtClean="0">
                <a:solidFill>
                  <a:schemeClr val="tx1"/>
                </a:solidFill>
              </a:rPr>
              <a:t>if n = -8, m = 4, and t = 2 ?</a:t>
            </a:r>
          </a:p>
        </p:txBody>
      </p:sp>
      <p:grpSp>
        <p:nvGrpSpPr>
          <p:cNvPr id="17411" name="AnswerNow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990600" y="5029200"/>
            <a:ext cx="2222500" cy="444500"/>
            <a:chOff x="2180" y="3960"/>
            <a:chExt cx="1400" cy="280"/>
          </a:xfrm>
        </p:grpSpPr>
        <p:sp>
          <p:nvSpPr>
            <p:cNvPr id="132165" name="ANShape"/>
            <p:cNvSpPr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000000"/>
                </a:gs>
                <a:gs pos="39999">
                  <a:srgbClr val="0A128C">
                    <a:alpha val="80001"/>
                  </a:srgbClr>
                </a:gs>
                <a:gs pos="70000">
                  <a:srgbClr val="181CC7">
                    <a:alpha val="65000"/>
                  </a:srgbClr>
                </a:gs>
                <a:gs pos="88000">
                  <a:srgbClr val="7005D4">
                    <a:alpha val="56000"/>
                  </a:srgbClr>
                </a:gs>
                <a:gs pos="100000">
                  <a:srgbClr val="8C3D91">
                    <a:alpha val="50000"/>
                  </a:srgbClr>
                </a:gs>
              </a:gsLst>
              <a:lin ang="5400000" scaled="1"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19" name="ANText"/>
            <p:cNvSpPr txBox="1"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b="1">
                  <a:solidFill>
                    <a:srgbClr val="FFFFFF"/>
                  </a:solidFill>
                </a:rPr>
                <a:t>Answer Now</a:t>
              </a:r>
            </a:p>
          </p:txBody>
        </p:sp>
      </p:grpSp>
      <p:sp>
        <p:nvSpPr>
          <p:cNvPr id="17412" name="Rectangle 71"/>
          <p:cNvSpPr>
            <a:spLocks noChangeArrowheads="1"/>
          </p:cNvSpPr>
          <p:nvPr/>
        </p:nvSpPr>
        <p:spPr bwMode="auto">
          <a:xfrm>
            <a:off x="4122738" y="3505200"/>
            <a:ext cx="263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400">
                <a:ea typeface="Times" charset="0"/>
                <a:cs typeface="Times New Roman" pitchFamily="18" charset="0"/>
              </a:rPr>
              <a:t> </a:t>
            </a:r>
            <a:r>
              <a:rPr lang="en-US" sz="1100">
                <a:ea typeface="Times" charset="0"/>
                <a:cs typeface="Times New Roman" pitchFamily="18" charset="0"/>
              </a:rPr>
              <a:t> </a:t>
            </a:r>
            <a:endParaRPr lang="en-US">
              <a:ea typeface="Times" charset="0"/>
              <a:cs typeface="Times New Roman" pitchFamily="18" charset="0"/>
            </a:endParaRPr>
          </a:p>
        </p:txBody>
      </p:sp>
      <p:sp>
        <p:nvSpPr>
          <p:cNvPr id="132168" name="CorShape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3838" y="3444875"/>
            <a:ext cx="292100" cy="292100"/>
          </a:xfrm>
          <a:prstGeom prst="rightArrow">
            <a:avLst>
              <a:gd name="adj1" fmla="val 43981"/>
              <a:gd name="adj2" fmla="val 50810"/>
            </a:avLst>
          </a:prstGeom>
          <a:gradFill rotWithShape="0">
            <a:gsLst>
              <a:gs pos="0">
                <a:srgbClr val="00FF00"/>
              </a:gs>
              <a:gs pos="100000">
                <a:srgbClr val="008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7414" name="Object 75"/>
          <p:cNvGraphicFramePr>
            <a:graphicFrameLocks noChangeAspect="1"/>
          </p:cNvGraphicFramePr>
          <p:nvPr/>
        </p:nvGraphicFramePr>
        <p:xfrm>
          <a:off x="6248400" y="182563"/>
          <a:ext cx="1552575" cy="111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Equation" r:id="rId7" imgW="635121" imgH="457398" progId="">
                  <p:embed/>
                </p:oleObj>
              </mc:Choice>
              <mc:Fallback>
                <p:oleObj name="Equation" r:id="rId7" imgW="635121" imgH="457398" progId="">
                  <p:embed/>
                  <p:pic>
                    <p:nvPicPr>
                      <p:cNvPr id="0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182563"/>
                        <a:ext cx="1552575" cy="1112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5" name="TPAnswers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457200" y="2133600"/>
            <a:ext cx="4114800" cy="38862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mtClean="0"/>
              <a:t>10</a:t>
            </a:r>
            <a:endParaRPr lang="en-US" b="1" smtClean="0"/>
          </a:p>
          <a:p>
            <a:pPr marL="609600" indent="-609600">
              <a:buFontTx/>
              <a:buAutoNum type="arabicPeriod"/>
            </a:pPr>
            <a:r>
              <a:rPr lang="en-US" smtClean="0"/>
              <a:t>-10</a:t>
            </a:r>
            <a:endParaRPr lang="en-US" b="1" smtClean="0"/>
          </a:p>
          <a:p>
            <a:pPr marL="609600" indent="-609600">
              <a:buFontTx/>
              <a:buAutoNum type="arabicPeriod"/>
            </a:pPr>
            <a:r>
              <a:rPr lang="en-US" smtClean="0"/>
              <a:t>-6</a:t>
            </a:r>
            <a:endParaRPr lang="en-US" b="1" smtClean="0"/>
          </a:p>
          <a:p>
            <a:pPr marL="609600" indent="-609600">
              <a:buFontTx/>
              <a:buAutoNum type="arabicPeriod"/>
            </a:pPr>
            <a:r>
              <a:rPr lang="en-US" smtClean="0"/>
              <a:t>6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2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2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6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tint val="0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tint val="0"/>
                <a:invGamma/>
              </a:scheme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3352800"/>
            <a:ext cx="7772400" cy="2438400"/>
          </a:xfrm>
          <a:noFill/>
        </p:spPr>
        <p:txBody>
          <a:bodyPr lIns="90487" tIns="44450" rIns="90487" bIns="44450"/>
          <a:lstStyle/>
          <a:p>
            <a:pPr>
              <a:buFontTx/>
              <a:buNone/>
            </a:pPr>
            <a:r>
              <a:rPr lang="en-US" altLang="en-US" sz="4400" smtClean="0"/>
              <a:t>    use the order of operations to  </a:t>
            </a:r>
          </a:p>
          <a:p>
            <a:pPr>
              <a:buFontTx/>
              <a:buNone/>
            </a:pPr>
            <a:r>
              <a:rPr lang="en-US" altLang="en-US" sz="4400" smtClean="0"/>
              <a:t>     evaluate expressions.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752600"/>
          </a:xfrm>
          <a:noFill/>
        </p:spPr>
        <p:txBody>
          <a:bodyPr lIns="90487" tIns="44450" rIns="90487" bIns="44450"/>
          <a:lstStyle/>
          <a:p>
            <a:r>
              <a:rPr lang="en-US" altLang="en-US" sz="6000" b="1" smtClean="0"/>
              <a:t>Objective</a:t>
            </a:r>
            <a:br>
              <a:rPr lang="en-US" altLang="en-US" sz="6000" b="1" smtClean="0"/>
            </a:br>
            <a:r>
              <a:rPr lang="en-US" altLang="en-US" smtClean="0"/>
              <a:t>The student will be able to:</a:t>
            </a:r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bg1">
                <a:gamma/>
                <a:tint val="0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tint val="0"/>
                <a:invGamma/>
              </a:scheme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447800"/>
          </a:xfrm>
          <a:noFill/>
        </p:spPr>
        <p:txBody>
          <a:bodyPr lIns="90487" tIns="44450" rIns="90487" bIns="44450"/>
          <a:lstStyle/>
          <a:p>
            <a:r>
              <a:rPr lang="en-US" altLang="en-US" b="1" smtClean="0"/>
              <a:t>Evaluate  7 + 4 • 3.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4343400"/>
          </a:xfrm>
          <a:noFill/>
        </p:spPr>
        <p:txBody>
          <a:bodyPr lIns="90487" tIns="44450" rIns="90487" bIns="44450"/>
          <a:lstStyle/>
          <a:p>
            <a:pPr algn="ctr">
              <a:buFontTx/>
              <a:buNone/>
            </a:pPr>
            <a:r>
              <a:rPr lang="en-US" altLang="en-US" sz="4400" smtClean="0"/>
              <a:t>Is your answer 33 or 19?</a:t>
            </a:r>
          </a:p>
          <a:p>
            <a:pPr>
              <a:buFontTx/>
              <a:buNone/>
            </a:pPr>
            <a:r>
              <a:rPr lang="en-US" altLang="en-US" sz="4400" smtClean="0"/>
              <a:t>You can get 2 different answers depending on which operation you did first.  We want everyone to get the same answer so we must follow the </a:t>
            </a:r>
            <a:r>
              <a:rPr lang="en-US" altLang="en-US" sz="4400" b="1" u="sng" smtClean="0">
                <a:solidFill>
                  <a:srgbClr val="FD020F"/>
                </a:solidFill>
              </a:rPr>
              <a:t>order of operations</a:t>
            </a:r>
            <a:r>
              <a:rPr lang="en-US" altLang="en-US" sz="4400" smtClean="0"/>
              <a:t>.</a:t>
            </a:r>
            <a:endParaRPr lang="en-US" altLang="en-US" smtClean="0"/>
          </a:p>
          <a:p>
            <a:endParaRPr lang="en-US" altLang="en-US" smtClean="0"/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bg1">
                <a:gamma/>
                <a:tint val="0"/>
                <a:invGamma/>
              </a:schemeClr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001000" cy="1905000"/>
          </a:xfrm>
          <a:noFill/>
        </p:spPr>
        <p:txBody>
          <a:bodyPr lIns="90487" tIns="44450" rIns="90487" bIns="44450"/>
          <a:lstStyle/>
          <a:p>
            <a:r>
              <a:rPr lang="en-US" altLang="en-US" sz="4000" smtClean="0">
                <a:solidFill>
                  <a:schemeClr val="tx1"/>
                </a:solidFill>
              </a:rPr>
              <a:t>Remember the phrase</a:t>
            </a:r>
            <a:br>
              <a:rPr lang="en-US" altLang="en-US" sz="4000" smtClean="0">
                <a:solidFill>
                  <a:schemeClr val="tx1"/>
                </a:solidFill>
              </a:rPr>
            </a:br>
            <a:r>
              <a:rPr lang="en-US" altLang="en-US" sz="4000" smtClean="0">
                <a:solidFill>
                  <a:schemeClr val="tx1"/>
                </a:solidFill>
              </a:rPr>
              <a:t>“</a:t>
            </a:r>
            <a:r>
              <a:rPr lang="en-US" altLang="en-US" sz="4000" b="1" smtClean="0">
                <a:solidFill>
                  <a:srgbClr val="FD020F"/>
                </a:solidFill>
              </a:rPr>
              <a:t>P</a:t>
            </a:r>
            <a:r>
              <a:rPr lang="en-US" altLang="en-US" sz="4000" smtClean="0">
                <a:solidFill>
                  <a:schemeClr val="tx1"/>
                </a:solidFill>
              </a:rPr>
              <a:t>lease </a:t>
            </a:r>
            <a:r>
              <a:rPr lang="en-US" altLang="en-US" sz="4000" b="1" smtClean="0">
                <a:solidFill>
                  <a:srgbClr val="FD020F"/>
                </a:solidFill>
              </a:rPr>
              <a:t>E</a:t>
            </a:r>
            <a:r>
              <a:rPr lang="en-US" altLang="en-US" sz="4000" smtClean="0">
                <a:solidFill>
                  <a:schemeClr val="tx1"/>
                </a:solidFill>
              </a:rPr>
              <a:t>xcuse </a:t>
            </a:r>
            <a:r>
              <a:rPr lang="en-US" altLang="en-US" sz="4000" b="1" smtClean="0">
                <a:solidFill>
                  <a:srgbClr val="FD020F"/>
                </a:solidFill>
              </a:rPr>
              <a:t>M</a:t>
            </a:r>
            <a:r>
              <a:rPr lang="en-US" altLang="en-US" sz="4000" smtClean="0">
                <a:solidFill>
                  <a:schemeClr val="tx1"/>
                </a:solidFill>
              </a:rPr>
              <a:t>y </a:t>
            </a:r>
            <a:r>
              <a:rPr lang="en-US" altLang="en-US" sz="4000" b="1" smtClean="0">
                <a:solidFill>
                  <a:srgbClr val="FD020F"/>
                </a:solidFill>
              </a:rPr>
              <a:t>D</a:t>
            </a:r>
            <a:r>
              <a:rPr lang="en-US" altLang="en-US" sz="4000" smtClean="0">
                <a:solidFill>
                  <a:schemeClr val="tx1"/>
                </a:solidFill>
              </a:rPr>
              <a:t>ear </a:t>
            </a:r>
            <a:r>
              <a:rPr lang="en-US" altLang="en-US" sz="4000" b="1" smtClean="0">
                <a:solidFill>
                  <a:srgbClr val="FD020F"/>
                </a:solidFill>
              </a:rPr>
              <a:t>A</a:t>
            </a:r>
            <a:r>
              <a:rPr lang="en-US" altLang="en-US" sz="4000" smtClean="0">
                <a:solidFill>
                  <a:schemeClr val="tx1"/>
                </a:solidFill>
              </a:rPr>
              <a:t>unt </a:t>
            </a:r>
            <a:r>
              <a:rPr lang="en-US" altLang="en-US" sz="4000" b="1" smtClean="0">
                <a:solidFill>
                  <a:srgbClr val="FD020F"/>
                </a:solidFill>
              </a:rPr>
              <a:t>S</a:t>
            </a:r>
            <a:r>
              <a:rPr lang="en-US" altLang="en-US" sz="4000" smtClean="0">
                <a:solidFill>
                  <a:schemeClr val="tx1"/>
                </a:solidFill>
              </a:rPr>
              <a:t>ally” or </a:t>
            </a:r>
            <a:r>
              <a:rPr lang="en-US" altLang="en-US" sz="4000" b="1" smtClean="0">
                <a:solidFill>
                  <a:srgbClr val="FD020F"/>
                </a:solidFill>
              </a:rPr>
              <a:t>PEMDAS</a:t>
            </a:r>
            <a:r>
              <a:rPr lang="en-US" altLang="en-US" sz="400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09800"/>
            <a:ext cx="8839200" cy="4267200"/>
          </a:xfrm>
          <a:noFill/>
        </p:spPr>
        <p:txBody>
          <a:bodyPr lIns="90487" tIns="44450" rIns="90487" bIns="44450"/>
          <a:lstStyle/>
          <a:p>
            <a:pPr>
              <a:buFontTx/>
              <a:buNone/>
            </a:pPr>
            <a:r>
              <a:rPr lang="en-US" altLang="en-US" sz="4400" b="1" smtClean="0">
                <a:solidFill>
                  <a:schemeClr val="tx2"/>
                </a:solidFill>
              </a:rPr>
              <a:t>       </a:t>
            </a:r>
            <a:r>
              <a:rPr lang="en-US" altLang="en-US" sz="4400" b="1" u="sng" smtClean="0">
                <a:solidFill>
                  <a:schemeClr val="tx2"/>
                </a:solidFill>
              </a:rPr>
              <a:t>ORDER OF OPERATIONS</a:t>
            </a:r>
          </a:p>
          <a:p>
            <a:pPr>
              <a:buFontTx/>
              <a:buNone/>
            </a:pPr>
            <a:r>
              <a:rPr lang="en-US" altLang="en-US" sz="3800" smtClean="0"/>
              <a:t>1.  </a:t>
            </a:r>
            <a:r>
              <a:rPr lang="en-US" altLang="en-US" sz="3800" b="1" smtClean="0">
                <a:solidFill>
                  <a:srgbClr val="FD020F"/>
                </a:solidFill>
              </a:rPr>
              <a:t>P</a:t>
            </a:r>
            <a:r>
              <a:rPr lang="en-US" altLang="en-US" sz="3800" smtClean="0"/>
              <a:t>arentheses - ( )  or [ ] </a:t>
            </a:r>
          </a:p>
          <a:p>
            <a:pPr>
              <a:buFontTx/>
              <a:buNone/>
            </a:pPr>
            <a:r>
              <a:rPr lang="en-US" altLang="en-US" sz="3800" smtClean="0"/>
              <a:t>2.  </a:t>
            </a:r>
            <a:r>
              <a:rPr lang="en-US" altLang="en-US" sz="3800" b="1" smtClean="0">
                <a:solidFill>
                  <a:srgbClr val="FD020F"/>
                </a:solidFill>
              </a:rPr>
              <a:t>E</a:t>
            </a:r>
            <a:r>
              <a:rPr lang="en-US" altLang="en-US" sz="3800" smtClean="0"/>
              <a:t>xponents or Powers</a:t>
            </a:r>
          </a:p>
          <a:p>
            <a:pPr>
              <a:buFontTx/>
              <a:buNone/>
            </a:pPr>
            <a:r>
              <a:rPr lang="en-US" altLang="en-US" sz="3800" smtClean="0"/>
              <a:t>3.  </a:t>
            </a:r>
            <a:r>
              <a:rPr lang="en-US" altLang="en-US" sz="3800" b="1" smtClean="0">
                <a:solidFill>
                  <a:srgbClr val="FD020F"/>
                </a:solidFill>
              </a:rPr>
              <a:t>M</a:t>
            </a:r>
            <a:r>
              <a:rPr lang="en-US" altLang="en-US" sz="3800" smtClean="0"/>
              <a:t>ultiply and </a:t>
            </a:r>
            <a:r>
              <a:rPr lang="en-US" altLang="en-US" sz="3800" b="1" smtClean="0">
                <a:solidFill>
                  <a:srgbClr val="FD020F"/>
                </a:solidFill>
              </a:rPr>
              <a:t>D</a:t>
            </a:r>
            <a:r>
              <a:rPr lang="en-US" altLang="en-US" sz="3800" smtClean="0"/>
              <a:t>ivide (from left to right)</a:t>
            </a:r>
          </a:p>
          <a:p>
            <a:pPr>
              <a:buFontTx/>
              <a:buNone/>
            </a:pPr>
            <a:r>
              <a:rPr lang="en-US" altLang="en-US" sz="3800" smtClean="0"/>
              <a:t>4.  </a:t>
            </a:r>
            <a:r>
              <a:rPr lang="en-US" altLang="en-US" sz="3800" b="1" smtClean="0">
                <a:solidFill>
                  <a:srgbClr val="FD020F"/>
                </a:solidFill>
              </a:rPr>
              <a:t>A</a:t>
            </a:r>
            <a:r>
              <a:rPr lang="en-US" altLang="en-US" sz="3800" smtClean="0"/>
              <a:t>dd and </a:t>
            </a:r>
            <a:r>
              <a:rPr lang="en-US" altLang="en-US" sz="3800" b="1" smtClean="0">
                <a:solidFill>
                  <a:srgbClr val="FD020F"/>
                </a:solidFill>
              </a:rPr>
              <a:t>S</a:t>
            </a:r>
            <a:r>
              <a:rPr lang="en-US" altLang="en-US" sz="3800" smtClean="0"/>
              <a:t>ubtract (from left to right)</a:t>
            </a:r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bg1">
                <a:gamma/>
                <a:tint val="0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tint val="0"/>
                <a:invGamma/>
              </a:scheme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905000"/>
          </a:xfrm>
          <a:noFill/>
        </p:spPr>
        <p:txBody>
          <a:bodyPr lIns="90487" tIns="44450" rIns="90487" bIns="44450"/>
          <a:lstStyle/>
          <a:p>
            <a:r>
              <a:rPr lang="en-US" altLang="en-US" smtClean="0"/>
              <a:t>Once again, evaluate  7 + 4 </a:t>
            </a:r>
            <a:r>
              <a:rPr lang="en-US" altLang="en-US" smtClean="0">
                <a:sym typeface="Symbol" pitchFamily="18" charset="2"/>
              </a:rPr>
              <a:t></a:t>
            </a:r>
            <a:r>
              <a:rPr lang="en-US" altLang="en-US" smtClean="0"/>
              <a:t> 3 and use the order of operations.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7848600" cy="1562100"/>
          </a:xfrm>
          <a:noFill/>
        </p:spPr>
        <p:txBody>
          <a:bodyPr lIns="90487" tIns="44450" rIns="90487" bIns="44450">
            <a:spAutoFit/>
          </a:bodyPr>
          <a:lstStyle/>
          <a:p>
            <a:pPr>
              <a:buFontTx/>
              <a:buNone/>
            </a:pPr>
            <a:r>
              <a:rPr lang="en-US" altLang="en-US" sz="4400" smtClean="0">
                <a:solidFill>
                  <a:schemeClr val="tx2"/>
                </a:solidFill>
              </a:rPr>
              <a:t>			= 7 + </a:t>
            </a:r>
            <a:r>
              <a:rPr lang="en-US" altLang="en-US" sz="4400" u="sng" smtClean="0">
                <a:solidFill>
                  <a:schemeClr val="tx2"/>
                </a:solidFill>
              </a:rPr>
              <a:t>12</a:t>
            </a:r>
            <a:r>
              <a:rPr lang="en-US" altLang="en-US" sz="4400" smtClean="0">
                <a:solidFill>
                  <a:schemeClr val="tx2"/>
                </a:solidFill>
              </a:rPr>
              <a:t>	(Multiply.)</a:t>
            </a:r>
          </a:p>
          <a:p>
            <a:pPr>
              <a:buFontTx/>
              <a:buNone/>
            </a:pPr>
            <a:r>
              <a:rPr lang="en-US" altLang="en-US" sz="4400" smtClean="0">
                <a:solidFill>
                  <a:srgbClr val="FD020F"/>
                </a:solidFill>
              </a:rPr>
              <a:t>			</a:t>
            </a:r>
            <a:r>
              <a:rPr lang="en-US" altLang="en-US" sz="4400" smtClean="0"/>
              <a:t>=</a:t>
            </a:r>
            <a:r>
              <a:rPr lang="en-US" altLang="en-US" sz="4400" smtClean="0">
                <a:solidFill>
                  <a:srgbClr val="FD020F"/>
                </a:solidFill>
              </a:rPr>
              <a:t> </a:t>
            </a:r>
            <a:r>
              <a:rPr lang="en-US" altLang="en-US" sz="4400" b="1" u="sng" smtClean="0">
                <a:solidFill>
                  <a:srgbClr val="FD020F"/>
                </a:solidFill>
              </a:rPr>
              <a:t>19</a:t>
            </a:r>
            <a:r>
              <a:rPr lang="en-US" altLang="en-US" sz="4400" smtClean="0">
                <a:solidFill>
                  <a:srgbClr val="FD020F"/>
                </a:solidFill>
              </a:rPr>
              <a:t>        	</a:t>
            </a:r>
            <a:r>
              <a:rPr lang="en-US" altLang="en-US" sz="4400" smtClean="0"/>
              <a:t>(Add.)</a:t>
            </a:r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bg1">
                <a:gamma/>
                <a:tint val="0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tint val="0"/>
                <a:invGamma/>
              </a:scheme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71600"/>
            <a:ext cx="7848600" cy="1828800"/>
          </a:xfrm>
          <a:noFill/>
        </p:spPr>
        <p:txBody>
          <a:bodyPr lIns="90487" tIns="44450" rIns="90487" bIns="44450"/>
          <a:lstStyle/>
          <a:p>
            <a:r>
              <a:rPr lang="en-US" altLang="en-US" b="1" u="sng" smtClean="0"/>
              <a:t>Example #1</a:t>
            </a:r>
            <a:br>
              <a:rPr lang="en-US" altLang="en-US" b="1" u="sng" smtClean="0"/>
            </a:br>
            <a:r>
              <a:rPr lang="en-US" altLang="en-US" b="1" u="sng" smtClean="0"/>
              <a:t/>
            </a:r>
            <a:br>
              <a:rPr lang="en-US" altLang="en-US" b="1" u="sng" smtClean="0"/>
            </a:br>
            <a:r>
              <a:rPr lang="en-US" altLang="en-US" smtClean="0"/>
              <a:t>14 ÷ 7 • 2 - 3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838200" y="1752600"/>
            <a:ext cx="7772400" cy="434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3352800"/>
            <a:ext cx="8610600" cy="2365375"/>
          </a:xfrm>
          <a:noFill/>
        </p:spPr>
        <p:txBody>
          <a:bodyPr lIns="90487" tIns="44450" rIns="90487" bIns="44450">
            <a:spAutoFit/>
          </a:bodyPr>
          <a:lstStyle/>
          <a:p>
            <a:pPr>
              <a:buFontTx/>
              <a:buNone/>
            </a:pPr>
            <a:r>
              <a:rPr lang="en-US" altLang="en-US" sz="4400" smtClean="0">
                <a:solidFill>
                  <a:schemeClr val="tx2"/>
                </a:solidFill>
              </a:rPr>
              <a:t>       	= </a:t>
            </a:r>
            <a:r>
              <a:rPr lang="en-US" altLang="en-US" sz="4400" u="sng" smtClean="0">
                <a:solidFill>
                  <a:schemeClr val="hlink"/>
                </a:solidFill>
              </a:rPr>
              <a:t>2</a:t>
            </a:r>
            <a:r>
              <a:rPr lang="en-US" altLang="en-US" sz="4400" smtClean="0">
                <a:solidFill>
                  <a:schemeClr val="tx2"/>
                </a:solidFill>
              </a:rPr>
              <a:t> • 2 - 3 	(Divide l/r.)</a:t>
            </a:r>
          </a:p>
          <a:p>
            <a:pPr>
              <a:buFontTx/>
              <a:buNone/>
            </a:pPr>
            <a:r>
              <a:rPr lang="en-US" altLang="en-US" sz="4400" smtClean="0">
                <a:solidFill>
                  <a:schemeClr val="tx2"/>
                </a:solidFill>
              </a:rPr>
              <a:t>             	= </a:t>
            </a:r>
            <a:r>
              <a:rPr lang="en-US" altLang="en-US" sz="4400" u="sng" smtClean="0">
                <a:solidFill>
                  <a:schemeClr val="hlink"/>
                </a:solidFill>
              </a:rPr>
              <a:t>4</a:t>
            </a:r>
            <a:r>
              <a:rPr lang="en-US" altLang="en-US" sz="4400" smtClean="0">
                <a:solidFill>
                  <a:schemeClr val="tx2"/>
                </a:solidFill>
              </a:rPr>
              <a:t> - 3 		(Multiply.)</a:t>
            </a:r>
          </a:p>
          <a:p>
            <a:pPr>
              <a:buFontTx/>
              <a:buNone/>
            </a:pPr>
            <a:r>
              <a:rPr lang="en-US" altLang="en-US" sz="4400" smtClean="0">
                <a:solidFill>
                  <a:schemeClr val="tx2"/>
                </a:solidFill>
              </a:rPr>
              <a:t>			= </a:t>
            </a:r>
            <a:r>
              <a:rPr lang="en-US" altLang="en-US" sz="4400" b="1" u="sng" smtClean="0">
                <a:solidFill>
                  <a:srgbClr val="FD020F"/>
                </a:solidFill>
              </a:rPr>
              <a:t>1</a:t>
            </a:r>
            <a:r>
              <a:rPr lang="en-US" altLang="en-US" sz="4400" smtClean="0">
                <a:solidFill>
                  <a:srgbClr val="FD020F"/>
                </a:solidFill>
              </a:rPr>
              <a:t>			</a:t>
            </a:r>
            <a:r>
              <a:rPr lang="en-US" altLang="en-US" sz="4400" smtClean="0"/>
              <a:t>(Subtract.)</a:t>
            </a:r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7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bg1">
                <a:gamma/>
                <a:tint val="0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tint val="0"/>
                <a:invGamma/>
              </a:scheme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66800"/>
            <a:ext cx="7772400" cy="2057400"/>
          </a:xfrm>
          <a:noFill/>
        </p:spPr>
        <p:txBody>
          <a:bodyPr lIns="90487" tIns="44450" rIns="90487" bIns="44450"/>
          <a:lstStyle/>
          <a:p>
            <a:r>
              <a:rPr lang="en-US" altLang="en-US" b="1" u="sng" smtClean="0"/>
              <a:t>Example #2</a:t>
            </a:r>
            <a:br>
              <a:rPr lang="en-US" altLang="en-US" b="1" u="sng" smtClean="0"/>
            </a:br>
            <a:r>
              <a:rPr lang="en-US" altLang="en-US" b="1" u="sng" smtClean="0"/>
              <a:t/>
            </a:r>
            <a:br>
              <a:rPr lang="en-US" altLang="en-US" b="1" u="sng" smtClean="0"/>
            </a:br>
            <a:r>
              <a:rPr lang="en-US" altLang="en-US" sz="4000" smtClean="0"/>
              <a:t>3(3 + 7) </a:t>
            </a:r>
            <a:r>
              <a:rPr lang="en-US" altLang="en-US" sz="4000" baseline="30000" smtClean="0"/>
              <a:t>2</a:t>
            </a:r>
            <a:r>
              <a:rPr lang="en-US" altLang="en-US" sz="4000" smtClean="0"/>
              <a:t> ÷ 5</a:t>
            </a:r>
            <a:r>
              <a:rPr lang="en-US" altLang="en-US" sz="3600" smtClean="0"/>
              <a:t> 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124200"/>
            <a:ext cx="8458200" cy="2895600"/>
          </a:xfrm>
          <a:noFill/>
        </p:spPr>
        <p:txBody>
          <a:bodyPr lIns="90487" tIns="44450" rIns="90487" bIns="44450"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z="4000" smtClean="0">
                <a:solidFill>
                  <a:schemeClr val="tx2"/>
                </a:solidFill>
              </a:rPr>
              <a:t>		= 3(</a:t>
            </a:r>
            <a:r>
              <a:rPr lang="en-US" altLang="en-US" sz="4000" smtClean="0">
                <a:solidFill>
                  <a:schemeClr val="hlink"/>
                </a:solidFill>
              </a:rPr>
              <a:t>10</a:t>
            </a:r>
            <a:r>
              <a:rPr lang="en-US" altLang="en-US" sz="4000" smtClean="0">
                <a:solidFill>
                  <a:schemeClr val="tx2"/>
                </a:solidFill>
              </a:rPr>
              <a:t>) </a:t>
            </a:r>
            <a:r>
              <a:rPr lang="en-US" altLang="en-US" sz="4000" baseline="30000" smtClean="0">
                <a:solidFill>
                  <a:schemeClr val="tx2"/>
                </a:solidFill>
              </a:rPr>
              <a:t>2</a:t>
            </a:r>
            <a:r>
              <a:rPr lang="en-US" altLang="en-US" sz="4000" smtClean="0">
                <a:solidFill>
                  <a:schemeClr val="tx2"/>
                </a:solidFill>
              </a:rPr>
              <a:t> ÷ 5		(parentheses)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000" smtClean="0">
                <a:solidFill>
                  <a:schemeClr val="tx2"/>
                </a:solidFill>
              </a:rPr>
              <a:t>		= 3(</a:t>
            </a:r>
            <a:r>
              <a:rPr lang="en-US" altLang="en-US" sz="4000" smtClean="0">
                <a:solidFill>
                  <a:schemeClr val="hlink"/>
                </a:solidFill>
              </a:rPr>
              <a:t>100</a:t>
            </a:r>
            <a:r>
              <a:rPr lang="en-US" altLang="en-US" sz="4000" smtClean="0">
                <a:solidFill>
                  <a:schemeClr val="tx2"/>
                </a:solidFill>
              </a:rPr>
              <a:t>) ÷ 5		(exponents)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000" smtClean="0">
                <a:solidFill>
                  <a:schemeClr val="tx2"/>
                </a:solidFill>
              </a:rPr>
              <a:t>		= </a:t>
            </a:r>
            <a:r>
              <a:rPr lang="en-US" altLang="en-US" sz="4000" smtClean="0">
                <a:solidFill>
                  <a:schemeClr val="hlink"/>
                </a:solidFill>
              </a:rPr>
              <a:t>300</a:t>
            </a:r>
            <a:r>
              <a:rPr lang="en-US" altLang="en-US" sz="4000" smtClean="0">
                <a:solidFill>
                  <a:schemeClr val="tx2"/>
                </a:solidFill>
              </a:rPr>
              <a:t> ÷ 5		(multiplication)</a:t>
            </a:r>
            <a:endParaRPr lang="en-US" altLang="en-US" sz="4000" smtClean="0">
              <a:solidFill>
                <a:srgbClr val="FD020F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000" smtClean="0">
                <a:solidFill>
                  <a:schemeClr val="tx2"/>
                </a:solidFill>
              </a:rPr>
              <a:t>		=</a:t>
            </a:r>
            <a:r>
              <a:rPr lang="en-US" altLang="en-US" sz="4000" smtClean="0">
                <a:solidFill>
                  <a:srgbClr val="FD020F"/>
                </a:solidFill>
              </a:rPr>
              <a:t> </a:t>
            </a:r>
            <a:r>
              <a:rPr lang="en-US" altLang="en-US" sz="4000" b="1" smtClean="0">
                <a:solidFill>
                  <a:srgbClr val="FD020F"/>
                </a:solidFill>
              </a:rPr>
              <a:t>60</a:t>
            </a:r>
            <a:r>
              <a:rPr lang="en-US" altLang="en-US" sz="4000" smtClean="0">
                <a:solidFill>
                  <a:schemeClr val="tx2"/>
                </a:solidFill>
              </a:rPr>
              <a:t>			(division)</a:t>
            </a:r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bg1">
                <a:gamma/>
                <a:tint val="0"/>
                <a:invGamma/>
              </a:schemeClr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1371600"/>
          </a:xfrm>
          <a:noFill/>
        </p:spPr>
        <p:txBody>
          <a:bodyPr lIns="90487" tIns="44450" rIns="90487" bIns="44450"/>
          <a:lstStyle/>
          <a:p>
            <a:r>
              <a:rPr lang="en-US" altLang="en-US" b="1" u="sng" smtClean="0"/>
              <a:t>Example #3</a:t>
            </a:r>
            <a:br>
              <a:rPr lang="en-US" altLang="en-US" b="1" u="sng" smtClean="0"/>
            </a:br>
            <a:r>
              <a:rPr lang="en-US" altLang="en-US" sz="3600" smtClean="0"/>
              <a:t>20 - 3 • 6 + 10</a:t>
            </a:r>
            <a:r>
              <a:rPr lang="en-US" altLang="en-US" sz="3600" baseline="30000" smtClean="0"/>
              <a:t>2</a:t>
            </a:r>
            <a:r>
              <a:rPr lang="en-US" altLang="en-US" sz="3600" smtClean="0"/>
              <a:t> + (6 + 1) • 4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610600" cy="4876800"/>
          </a:xfrm>
          <a:noFill/>
        </p:spPr>
        <p:txBody>
          <a:bodyPr lIns="90487" tIns="44450" rIns="90487" bIns="44450"/>
          <a:lstStyle/>
          <a:p>
            <a:pPr>
              <a:buFontTx/>
              <a:buNone/>
            </a:pPr>
            <a:r>
              <a:rPr lang="en-US" altLang="en-US" sz="3600" smtClean="0">
                <a:solidFill>
                  <a:schemeClr val="tx2"/>
                </a:solidFill>
              </a:rPr>
              <a:t>= 20 - 3 • 6 + 10</a:t>
            </a:r>
            <a:r>
              <a:rPr lang="en-US" altLang="en-US" sz="3600" baseline="30000" smtClean="0">
                <a:solidFill>
                  <a:schemeClr val="tx2"/>
                </a:solidFill>
              </a:rPr>
              <a:t>2</a:t>
            </a:r>
            <a:r>
              <a:rPr lang="en-US" altLang="en-US" sz="3600" smtClean="0">
                <a:solidFill>
                  <a:schemeClr val="tx2"/>
                </a:solidFill>
              </a:rPr>
              <a:t> + (</a:t>
            </a:r>
            <a:r>
              <a:rPr lang="en-US" altLang="en-US" sz="3600" smtClean="0">
                <a:solidFill>
                  <a:srgbClr val="FF0000"/>
                </a:solidFill>
              </a:rPr>
              <a:t>7</a:t>
            </a:r>
            <a:r>
              <a:rPr lang="en-US" altLang="en-US" sz="3600" smtClean="0">
                <a:solidFill>
                  <a:schemeClr val="tx2"/>
                </a:solidFill>
              </a:rPr>
              <a:t>) • 4	(parentheses)</a:t>
            </a:r>
          </a:p>
          <a:p>
            <a:pPr>
              <a:buFontTx/>
              <a:buNone/>
            </a:pPr>
            <a:r>
              <a:rPr lang="en-US" altLang="en-US" sz="3600" smtClean="0">
                <a:solidFill>
                  <a:schemeClr val="tx2"/>
                </a:solidFill>
              </a:rPr>
              <a:t>= 20 - 3 • 6 + </a:t>
            </a:r>
            <a:r>
              <a:rPr lang="en-US" altLang="en-US" sz="3600" smtClean="0">
                <a:solidFill>
                  <a:srgbClr val="FF0000"/>
                </a:solidFill>
              </a:rPr>
              <a:t>100</a:t>
            </a:r>
            <a:r>
              <a:rPr lang="en-US" altLang="en-US" sz="3600" smtClean="0">
                <a:solidFill>
                  <a:schemeClr val="tx2"/>
                </a:solidFill>
              </a:rPr>
              <a:t> + (7) • 4	(exponents)</a:t>
            </a:r>
          </a:p>
          <a:p>
            <a:pPr>
              <a:buFontTx/>
              <a:buNone/>
            </a:pPr>
            <a:r>
              <a:rPr lang="en-US" altLang="en-US" sz="3600" smtClean="0">
                <a:solidFill>
                  <a:schemeClr val="tx2"/>
                </a:solidFill>
              </a:rPr>
              <a:t>= 20 - </a:t>
            </a:r>
            <a:r>
              <a:rPr lang="en-US" altLang="en-US" sz="3600" smtClean="0">
                <a:solidFill>
                  <a:srgbClr val="FF0000"/>
                </a:solidFill>
              </a:rPr>
              <a:t>18</a:t>
            </a:r>
            <a:r>
              <a:rPr lang="en-US" altLang="en-US" sz="3600" smtClean="0">
                <a:solidFill>
                  <a:schemeClr val="tx2"/>
                </a:solidFill>
              </a:rPr>
              <a:t> + 100 + (7) • 4    	(Multiply l/r.)</a:t>
            </a:r>
          </a:p>
          <a:p>
            <a:pPr>
              <a:buFontTx/>
              <a:buNone/>
            </a:pPr>
            <a:r>
              <a:rPr lang="en-US" altLang="en-US" sz="3600" smtClean="0">
                <a:solidFill>
                  <a:schemeClr val="tx2"/>
                </a:solidFill>
              </a:rPr>
              <a:t>= 20 - 18 + 100 + </a:t>
            </a:r>
            <a:r>
              <a:rPr lang="en-US" altLang="en-US" sz="3600" smtClean="0">
                <a:solidFill>
                  <a:srgbClr val="FF0000"/>
                </a:solidFill>
              </a:rPr>
              <a:t>28 </a:t>
            </a:r>
            <a:r>
              <a:rPr lang="en-US" altLang="en-US" sz="3600" smtClean="0">
                <a:solidFill>
                  <a:schemeClr val="tx2"/>
                </a:solidFill>
              </a:rPr>
              <a:t>         	(Multiply l/r.)</a:t>
            </a:r>
          </a:p>
          <a:p>
            <a:pPr>
              <a:buFontTx/>
              <a:buNone/>
            </a:pPr>
            <a:r>
              <a:rPr lang="en-US" altLang="en-US" sz="3600" smtClean="0">
                <a:solidFill>
                  <a:schemeClr val="tx2"/>
                </a:solidFill>
              </a:rPr>
              <a:t>= </a:t>
            </a:r>
            <a:r>
              <a:rPr lang="en-US" altLang="en-US" sz="3600" smtClean="0">
                <a:solidFill>
                  <a:srgbClr val="FF0000"/>
                </a:solidFill>
              </a:rPr>
              <a:t>2</a:t>
            </a:r>
            <a:r>
              <a:rPr lang="en-US" altLang="en-US" sz="3600" smtClean="0">
                <a:solidFill>
                  <a:schemeClr val="tx2"/>
                </a:solidFill>
              </a:rPr>
              <a:t> + 100 + 28                   	(Subtract l/r.)</a:t>
            </a:r>
          </a:p>
          <a:p>
            <a:pPr>
              <a:buFontTx/>
              <a:buNone/>
            </a:pPr>
            <a:r>
              <a:rPr lang="en-US" altLang="en-US" sz="3600" smtClean="0">
                <a:solidFill>
                  <a:schemeClr val="tx2"/>
                </a:solidFill>
              </a:rPr>
              <a:t>= </a:t>
            </a:r>
            <a:r>
              <a:rPr lang="en-US" altLang="en-US" sz="3600" smtClean="0">
                <a:solidFill>
                  <a:srgbClr val="FF0000"/>
                </a:solidFill>
              </a:rPr>
              <a:t>102 </a:t>
            </a:r>
            <a:r>
              <a:rPr lang="en-US" altLang="en-US" sz="3600" smtClean="0">
                <a:solidFill>
                  <a:schemeClr val="tx2"/>
                </a:solidFill>
              </a:rPr>
              <a:t>+ 28                         	(Add l/r.)</a:t>
            </a:r>
          </a:p>
          <a:p>
            <a:pPr>
              <a:buFontTx/>
              <a:buNone/>
            </a:pPr>
            <a:r>
              <a:rPr lang="en-US" altLang="en-US" sz="3600" smtClean="0">
                <a:solidFill>
                  <a:schemeClr val="tx2"/>
                </a:solidFill>
              </a:rPr>
              <a:t>=</a:t>
            </a:r>
            <a:r>
              <a:rPr lang="en-US" altLang="en-US" sz="3600" smtClean="0">
                <a:solidFill>
                  <a:srgbClr val="FD020F"/>
                </a:solidFill>
              </a:rPr>
              <a:t> </a:t>
            </a:r>
            <a:r>
              <a:rPr lang="en-US" altLang="en-US" sz="3600" b="1" smtClean="0">
                <a:solidFill>
                  <a:srgbClr val="FD020F"/>
                </a:solidFill>
              </a:rPr>
              <a:t>130</a:t>
            </a:r>
            <a:r>
              <a:rPr lang="en-US" altLang="en-US" sz="3600" smtClean="0">
                <a:solidFill>
                  <a:schemeClr val="tx2"/>
                </a:solidFill>
              </a:rPr>
              <a:t>					(Add.)</a:t>
            </a:r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Which of the following represents 11</a:t>
            </a:r>
            <a:r>
              <a:rPr lang="en-US" sz="4000" baseline="30000" smtClean="0"/>
              <a:t>2</a:t>
            </a:r>
            <a:r>
              <a:rPr lang="en-US" sz="4000" smtClean="0"/>
              <a:t> + 18 - 3</a:t>
            </a:r>
            <a:r>
              <a:rPr lang="en-US" sz="4000" baseline="30000" smtClean="0"/>
              <a:t>3</a:t>
            </a:r>
            <a:r>
              <a:rPr lang="en-US" sz="4000" smtClean="0"/>
              <a:t> </a:t>
            </a:r>
            <a:r>
              <a:rPr lang="en-US" sz="4000" b="1" smtClean="0"/>
              <a:t>·</a:t>
            </a:r>
            <a:r>
              <a:rPr lang="en-US" sz="4000" smtClean="0"/>
              <a:t> 5</a:t>
            </a:r>
            <a:r>
              <a:rPr lang="en-US" sz="4000" b="1" smtClean="0"/>
              <a:t> </a:t>
            </a:r>
            <a:r>
              <a:rPr lang="en-US" sz="4000" smtClean="0"/>
              <a:t>in simplified form? </a:t>
            </a:r>
          </a:p>
        </p:txBody>
      </p:sp>
      <p:sp>
        <p:nvSpPr>
          <p:cNvPr id="9219" name="TPAnswers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133600"/>
            <a:ext cx="4114800" cy="38862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mtClean="0"/>
              <a:t>-3,236</a:t>
            </a:r>
            <a:endParaRPr lang="en-US" b="1" smtClean="0"/>
          </a:p>
          <a:p>
            <a:pPr marL="609600" indent="-609600">
              <a:buFontTx/>
              <a:buAutoNum type="arabicPeriod"/>
            </a:pPr>
            <a:r>
              <a:rPr lang="en-US" smtClean="0"/>
              <a:t>4</a:t>
            </a:r>
            <a:endParaRPr lang="en-US" b="1" smtClean="0"/>
          </a:p>
          <a:p>
            <a:pPr marL="609600" indent="-609600">
              <a:buFontTx/>
              <a:buAutoNum type="arabicPeriod"/>
            </a:pPr>
            <a:r>
              <a:rPr lang="en-US" smtClean="0"/>
              <a:t>107</a:t>
            </a:r>
            <a:endParaRPr lang="en-US" b="1" smtClean="0"/>
          </a:p>
          <a:p>
            <a:pPr marL="609600" indent="-609600">
              <a:buFontTx/>
              <a:buAutoNum type="arabicPeriod"/>
            </a:pPr>
            <a:r>
              <a:rPr lang="en-US" smtClean="0"/>
              <a:t>16,996</a:t>
            </a:r>
          </a:p>
        </p:txBody>
      </p:sp>
      <p:sp>
        <p:nvSpPr>
          <p:cNvPr id="125042" name="CorShape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3838" y="2860675"/>
            <a:ext cx="292100" cy="292100"/>
          </a:xfrm>
          <a:prstGeom prst="rightArrow">
            <a:avLst>
              <a:gd name="adj1" fmla="val 43981"/>
              <a:gd name="adj2" fmla="val 50810"/>
            </a:avLst>
          </a:prstGeom>
          <a:gradFill rotWithShape="0">
            <a:gsLst>
              <a:gs pos="0">
                <a:srgbClr val="00FF00"/>
              </a:gs>
              <a:gs pos="100000">
                <a:srgbClr val="008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21" name="AnswerNow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990600" y="5029200"/>
            <a:ext cx="2222500" cy="444500"/>
            <a:chOff x="2180" y="3960"/>
            <a:chExt cx="1400" cy="280"/>
          </a:xfrm>
        </p:grpSpPr>
        <p:sp>
          <p:nvSpPr>
            <p:cNvPr id="125044" name="ANShape"/>
            <p:cNvSpPr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000000"/>
                </a:gs>
                <a:gs pos="39999">
                  <a:srgbClr val="0A128C">
                    <a:alpha val="80001"/>
                  </a:srgbClr>
                </a:gs>
                <a:gs pos="70000">
                  <a:srgbClr val="181CC7">
                    <a:alpha val="65000"/>
                  </a:srgbClr>
                </a:gs>
                <a:gs pos="88000">
                  <a:srgbClr val="7005D4">
                    <a:alpha val="56000"/>
                  </a:srgbClr>
                </a:gs>
                <a:gs pos="100000">
                  <a:srgbClr val="8C3D91">
                    <a:alpha val="50000"/>
                  </a:srgbClr>
                </a:gs>
              </a:gsLst>
              <a:lin ang="5400000" scaled="1"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25" name="ANText"/>
            <p:cNvSpPr txBox="1"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/>
              <a:r>
                <a:rPr lang="en-US" b="1">
                  <a:solidFill>
                    <a:srgbClr val="FFFFFF"/>
                  </a:solidFill>
                </a:rPr>
                <a:t>Answer Now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04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22"/>
  <p:tag name="FONTSIZE" val="32"/>
  <p:tag name="BULLETTYPE" val="ppBulletArabicPeriod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1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EE38213BBC66447A8FC855475A5BD994"/>
  <p:tag name="SLIDETYPE" val="Q"/>
  <p:tag name="DEMOGRAPHIC" val="False"/>
  <p:tag name="SPEEDSCORING" val="False"/>
  <p:tag name="SLIDEORDER" val="2"/>
  <p:tag name="SLIDEGUID" val="7000CDA72C784E39BCF9E2F40BA20D43"/>
  <p:tag name="VALUES" val="Correct¤Incorrect¤Incorrect¤Incorrect"/>
  <p:tag name="QUESTIONALIAS" val="Simplify16 - 2(10 - 3)"/>
  <p:tag name="ANSWERSALIAS" val="2¤-7¤12¤98"/>
  <p:tag name="RESPONSESGATHERED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1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13"/>
  <p:tag name="FONTSIZE" val="32"/>
  <p:tag name="BULLETTYPE" val="ppBulletArabicPeriod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EE38213BBC66447A8FC855475A5BD994"/>
  <p:tag name="SLIDETYPE" val="Q"/>
  <p:tag name="DEMOGRAPHIC" val="False"/>
  <p:tag name="SPEEDSCORING" val="False"/>
  <p:tag name="SLIDEORDER" val="3"/>
  <p:tag name="SLIDEGUID" val="9AD5C0BFFFBC469B97DA992C3CA6480B"/>
  <p:tag name="VALUES" val="Incorrect¤Incorrect¤Correct¤Incorrect"/>
  <p:tag name="QUESTIONALIAS" val="Simplify24 – 6 · 4 ÷ 2 "/>
  <p:tag name="ANSWERSALIAS" val="72¤36¤12¤0"/>
  <p:tag name="RESPONSESGATHERED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1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13"/>
  <p:tag name="FONTSIZE" val="32"/>
  <p:tag name="BULLETTYPE" val="ppBulletArabicPeriod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EE38213BBC66447A8FC855475A5BD994"/>
  <p:tag name="SLIDETYPE" val="Q"/>
  <p:tag name="DEMOGRAPHIC" val="False"/>
  <p:tag name="SPEEDSCORING" val="False"/>
  <p:tag name="VALUES" val="Incorrect¤Incorrect¤Correct¤Incorrect"/>
  <p:tag name="SLIDEORDER" val="4"/>
  <p:tag name="SLIDEGUID" val="0DA87C75E332422AA75B01CC636EBD12"/>
  <p:tag name="QUESTIONALIAS" val="What is the value of   -10 – 4x  if  x = -13? "/>
  <p:tag name="ANSWERSALIAS" val="-62¤-42¤42¤52"/>
  <p:tag name="RESPONSESGATHERED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1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16"/>
  <p:tag name="FONTSIZE" val="32"/>
  <p:tag name="BULLETTYPE" val="ppBulletArabicPeriod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EE38213BBC66447A8FC855475A5BD994"/>
  <p:tag name="SLIDETYPE" val="Q"/>
  <p:tag name="DEMOGRAPHIC" val="False"/>
  <p:tag name="SPEEDSCORING" val="False"/>
  <p:tag name="SLIDEGUID" val="9AD5C0BFFFBC469B97DA992C3CA6480B"/>
  <p:tag name="SLIDEORDER" val="3"/>
  <p:tag name="VALUES" val="Incorrect¤Correct¤Incorrect¤Incorrect"/>
  <p:tag name="QUESTIONALIAS" val="What is the value of 5k3 if k = -4? "/>
  <p:tag name="ANSWERSALIAS" val="-8000¤-320¤-60¤320"/>
  <p:tag name="RESPONSESGATHERED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1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21"/>
  <p:tag name="FONTSIZE" val="32"/>
  <p:tag name="BULLETTYPE" val="ppBulletArabicPeriod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EE38213BBC66447A8FC855475A5BD994"/>
  <p:tag name="SLIDETYPE" val="Q"/>
  <p:tag name="DEMOGRAPHIC" val="False"/>
  <p:tag name="SPEEDSCORING" val="False"/>
  <p:tag name="VALUES" val="Incorrect¤Incorrect¤Correct¤Incorrect"/>
  <p:tag name="SLIDEORDER" val="4"/>
  <p:tag name="SLIDEGUID" val="31A4F02AC60A4765B2D7DF167465EBBA"/>
  <p:tag name="QUESTIONALIAS" val="What is the value ofif n = -8, m = 4, and t = 2 ?"/>
  <p:tag name="ANSWERSALIAS" val="10¤-10¤6¤-6"/>
  <p:tag name="RESPONSESGATHERED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1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14"/>
  <p:tag name="FONTSIZE" val="32"/>
  <p:tag name="BULLETTYPE" val="ppBulletArabicPeriod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EE38213BBC66447A8FC855475A5BD994"/>
  <p:tag name="SLIDEID" val="EE38213BBC66447A8FC855475A5BD994"/>
  <p:tag name="SLIDEORDER" val="1"/>
  <p:tag name="SLIDETYPE" val="Q"/>
  <p:tag name="DEMOGRAPHIC" val="False"/>
  <p:tag name="SPEEDSCORING" val="False"/>
  <p:tag name="VALUES" val="Incorrect¤Correct¤Incorrect¤Incorrect"/>
  <p:tag name="QUESTIONALIAS" val="Which of the following represents 112 + 18 - 33 · 5 in simplified form? "/>
  <p:tag name="ANSWERSALIAS" val="-3,236¤4¤107¤16,996"/>
  <p:tag name="RESPONSESGATHERED" val="False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DA4B5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FECFD7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ppt/theme/themeOverride10.xml><?xml version="1.0" encoding="utf-8"?>
<a:themeOverride xmlns:a="http://schemas.openxmlformats.org/drawingml/2006/main">
  <a:clrScheme name="">
    <a:dk1>
      <a:srgbClr val="000000"/>
    </a:dk1>
    <a:lt1>
      <a:srgbClr val="FDA4B5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FECFD7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E3BEFF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EFDBFF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66CC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B8E2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AFD00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FCFEAA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DA4B5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FECFD7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E3BEFF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EFDBFF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ppt/theme/themeOverride7.xml><?xml version="1.0" encoding="utf-8"?>
<a:themeOverride xmlns:a="http://schemas.openxmlformats.org/drawingml/2006/main">
  <a:clrScheme name="">
    <a:dk1>
      <a:srgbClr val="000000"/>
    </a:dk1>
    <a:lt1>
      <a:srgbClr val="66CC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B8E2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8.xml><?xml version="1.0" encoding="utf-8"?>
<a:themeOverride xmlns:a="http://schemas.openxmlformats.org/drawingml/2006/main">
  <a:clrScheme name="">
    <a:dk1>
      <a:srgbClr val="000000"/>
    </a:dk1>
    <a:lt1>
      <a:srgbClr val="FDA4B5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FECFD7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ppt/theme/themeOverride9.xml><?xml version="1.0" encoding="utf-8"?>
<a:themeOverride xmlns:a="http://schemas.openxmlformats.org/drawingml/2006/main">
  <a:clrScheme name="">
    <a:dk1>
      <a:srgbClr val="000000"/>
    </a:dk1>
    <a:lt1>
      <a:srgbClr val="E3BEFF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EFDBFF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 (Mac OS 9):Microsoft Office 98:Templates:Blank Presentation</Template>
  <TotalTime>1707</TotalTime>
  <Words>395</Words>
  <Application>Microsoft Office PowerPoint</Application>
  <PresentationFormat>On-screen Show (4:3)</PresentationFormat>
  <Paragraphs>103</Paragraphs>
  <Slides>17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Symbol</vt:lpstr>
      <vt:lpstr>Times</vt:lpstr>
      <vt:lpstr>Times New Roman</vt:lpstr>
      <vt:lpstr>Blank Presentation</vt:lpstr>
      <vt:lpstr>Equation</vt:lpstr>
      <vt:lpstr>PowerPoint Presentation</vt:lpstr>
      <vt:lpstr>Objective The student will be able to:</vt:lpstr>
      <vt:lpstr>Evaluate  7 + 4 • 3.</vt:lpstr>
      <vt:lpstr>Remember the phrase “Please Excuse My Dear Aunt Sally” or PEMDAS.</vt:lpstr>
      <vt:lpstr>Once again, evaluate  7 + 4  3 and use the order of operations.</vt:lpstr>
      <vt:lpstr>Example #1  14 ÷ 7 • 2 - 3</vt:lpstr>
      <vt:lpstr>Example #2  3(3 + 7) 2 ÷ 5 </vt:lpstr>
      <vt:lpstr>Example #3 20 - 3 • 6 + 102 + (6 + 1) • 4</vt:lpstr>
      <vt:lpstr>Which of the following represents 112 + 18 - 33 · 5 in simplified form? </vt:lpstr>
      <vt:lpstr>Simplify 16 - 2(10 - 3)</vt:lpstr>
      <vt:lpstr>Simplify 24 – 6 · 4 ÷ 2 </vt:lpstr>
      <vt:lpstr>PowerPoint Presentation</vt:lpstr>
      <vt:lpstr>PowerPoint Presentation</vt:lpstr>
      <vt:lpstr>PowerPoint Presentation</vt:lpstr>
      <vt:lpstr>What is the value of    -10 – 4x  if  x = -13? </vt:lpstr>
      <vt:lpstr>What is the value of  5k3 if k = -4? </vt:lpstr>
      <vt:lpstr>What is the value of if n = -8, m = 4, and t = 2 ?</vt:lpstr>
    </vt:vector>
  </TitlesOfParts>
  <Company>HCPS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 of Operations</dc:title>
  <dc:creator>Skip Tyler</dc:creator>
  <cp:lastModifiedBy>jwalski</cp:lastModifiedBy>
  <cp:revision>52</cp:revision>
  <dcterms:created xsi:type="dcterms:W3CDTF">2001-06-08T00:41:22Z</dcterms:created>
  <dcterms:modified xsi:type="dcterms:W3CDTF">2016-05-11T17:27:49Z</dcterms:modified>
</cp:coreProperties>
</file>