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72" r:id="rId2"/>
    <p:sldId id="264" r:id="rId3"/>
    <p:sldId id="261" r:id="rId4"/>
    <p:sldId id="262" r:id="rId5"/>
    <p:sldId id="275" r:id="rId6"/>
    <p:sldId id="263" r:id="rId7"/>
    <p:sldId id="258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E60E7D-C049-454C-8745-C75E2A804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65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5F12F-B8BA-4BE0-9C2E-F5B744C0F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CF886-82A8-4461-8315-6FDE3676A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F6DC6-36C9-404B-8EB5-4DDCFCFF2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E934E-A32D-4DAE-BA63-9478DB718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DE208-A8B5-4EA6-A218-B8AF13C1D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3C3DF-3618-47CD-8469-8C696FACA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9CF9B-7AF5-4C52-8A45-C830D1771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EBE92-53D0-46FD-B9AF-A24DDDE25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45586-FD3E-4058-BD4A-2B22E301A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0C51F-FE23-416F-9714-C94EAC4A8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BA07-C1CD-4959-B1C8-26EFB9783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4D6C0-8609-48A2-8700-89077D8C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4D654-DD73-4222-AAC8-385265393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99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AA23BE-9A43-4360-9777-15A56CAAB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.w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2.wmf"/><Relationship Id="rId26" Type="http://schemas.openxmlformats.org/officeDocument/2006/relationships/image" Target="../media/image26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Relationship Id="rId27" Type="http://schemas.openxmlformats.org/officeDocument/2006/relationships/image" Target="../media/image2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5.wmf"/><Relationship Id="rId26" Type="http://schemas.openxmlformats.org/officeDocument/2006/relationships/image" Target="../media/image39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4.bin"/><Relationship Id="rId25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38.wmf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28" Type="http://schemas.openxmlformats.org/officeDocument/2006/relationships/image" Target="../media/image40.wmf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Relationship Id="rId27" Type="http://schemas.openxmlformats.org/officeDocument/2006/relationships/oleObject" Target="../embeddings/oleObject3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8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56.wmf"/><Relationship Id="rId26" Type="http://schemas.openxmlformats.org/officeDocument/2006/relationships/image" Target="../media/image60.wmf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57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55.bin"/><Relationship Id="rId25" Type="http://schemas.openxmlformats.org/officeDocument/2006/relationships/oleObject" Target="../embeddings/oleObject59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5.wmf"/><Relationship Id="rId20" Type="http://schemas.openxmlformats.org/officeDocument/2006/relationships/image" Target="../media/image5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2.bin"/><Relationship Id="rId24" Type="http://schemas.openxmlformats.org/officeDocument/2006/relationships/image" Target="../media/image59.wmf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23" Type="http://schemas.openxmlformats.org/officeDocument/2006/relationships/oleObject" Target="../embeddings/oleObject58.bin"/><Relationship Id="rId10" Type="http://schemas.openxmlformats.org/officeDocument/2006/relationships/image" Target="../media/image52.wmf"/><Relationship Id="rId19" Type="http://schemas.openxmlformats.org/officeDocument/2006/relationships/oleObject" Target="../embeddings/oleObject56.bin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4.wmf"/><Relationship Id="rId22" Type="http://schemas.openxmlformats.org/officeDocument/2006/relationships/image" Target="../media/image5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1534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Which expression does this model BEST represent?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	a) 	    x 				c)         x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	b) 	    x				d)        x</a:t>
            </a:r>
          </a:p>
        </p:txBody>
      </p:sp>
      <p:graphicFrame>
        <p:nvGraphicFramePr>
          <p:cNvPr id="2052" name="Object 3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95400" y="5410200"/>
          <a:ext cx="449263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410200"/>
                        <a:ext cx="449263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2895600" y="1828800"/>
            <a:ext cx="23622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4114800" y="1828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2895600" y="2971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>
            <a:off x="2895600" y="23622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8"/>
          <p:cNvSpPr>
            <a:spLocks noChangeShapeType="1"/>
          </p:cNvSpPr>
          <p:nvPr/>
        </p:nvSpPr>
        <p:spPr bwMode="auto">
          <a:xfrm>
            <a:off x="2895600" y="3581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>
            <a:off x="2895600" y="1828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 flipH="1">
            <a:off x="2895600" y="1828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Line 11"/>
          <p:cNvSpPr>
            <a:spLocks noChangeShapeType="1"/>
          </p:cNvSpPr>
          <p:nvPr/>
        </p:nvSpPr>
        <p:spPr bwMode="auto">
          <a:xfrm flipH="1">
            <a:off x="2895600" y="18288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" name="Line 12"/>
          <p:cNvSpPr>
            <a:spLocks noChangeShapeType="1"/>
          </p:cNvSpPr>
          <p:nvPr/>
        </p:nvSpPr>
        <p:spPr bwMode="auto">
          <a:xfrm flipH="1">
            <a:off x="2895600" y="18288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" name="Line 13"/>
          <p:cNvSpPr>
            <a:spLocks noChangeShapeType="1"/>
          </p:cNvSpPr>
          <p:nvPr/>
        </p:nvSpPr>
        <p:spPr bwMode="auto">
          <a:xfrm flipH="1">
            <a:off x="2971800" y="19050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3" name="Line 14"/>
          <p:cNvSpPr>
            <a:spLocks noChangeShapeType="1"/>
          </p:cNvSpPr>
          <p:nvPr/>
        </p:nvSpPr>
        <p:spPr bwMode="auto">
          <a:xfrm flipH="1">
            <a:off x="2895600" y="20574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4" name="Line 15"/>
          <p:cNvSpPr>
            <a:spLocks noChangeShapeType="1"/>
          </p:cNvSpPr>
          <p:nvPr/>
        </p:nvSpPr>
        <p:spPr bwMode="auto">
          <a:xfrm flipH="1">
            <a:off x="2895600" y="22860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Line 16"/>
          <p:cNvSpPr>
            <a:spLocks noChangeShapeType="1"/>
          </p:cNvSpPr>
          <p:nvPr/>
        </p:nvSpPr>
        <p:spPr bwMode="auto">
          <a:xfrm flipH="1">
            <a:off x="2895600" y="25146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6" name="Line 17"/>
          <p:cNvSpPr>
            <a:spLocks noChangeShapeType="1"/>
          </p:cNvSpPr>
          <p:nvPr/>
        </p:nvSpPr>
        <p:spPr bwMode="auto">
          <a:xfrm flipH="1">
            <a:off x="2895600" y="2743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Line 18"/>
          <p:cNvSpPr>
            <a:spLocks noChangeShapeType="1"/>
          </p:cNvSpPr>
          <p:nvPr/>
        </p:nvSpPr>
        <p:spPr bwMode="auto">
          <a:xfrm flipH="1">
            <a:off x="2971800" y="2971800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" name="Line 19"/>
          <p:cNvSpPr>
            <a:spLocks noChangeShapeType="1"/>
          </p:cNvSpPr>
          <p:nvPr/>
        </p:nvSpPr>
        <p:spPr bwMode="auto">
          <a:xfrm flipH="1">
            <a:off x="3200400" y="32004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" name="Line 20"/>
          <p:cNvSpPr>
            <a:spLocks noChangeShapeType="1"/>
          </p:cNvSpPr>
          <p:nvPr/>
        </p:nvSpPr>
        <p:spPr bwMode="auto">
          <a:xfrm flipH="1">
            <a:off x="3429000" y="34290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" name="Line 21"/>
          <p:cNvSpPr>
            <a:spLocks noChangeShapeType="1"/>
          </p:cNvSpPr>
          <p:nvPr/>
        </p:nvSpPr>
        <p:spPr bwMode="auto">
          <a:xfrm flipH="1">
            <a:off x="3657600" y="3657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1" name="Line 22"/>
          <p:cNvSpPr>
            <a:spLocks noChangeShapeType="1"/>
          </p:cNvSpPr>
          <p:nvPr/>
        </p:nvSpPr>
        <p:spPr bwMode="auto">
          <a:xfrm flipH="1">
            <a:off x="3886200" y="3886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Line 23"/>
          <p:cNvSpPr>
            <a:spLocks noChangeShapeType="1"/>
          </p:cNvSpPr>
          <p:nvPr/>
        </p:nvSpPr>
        <p:spPr bwMode="auto">
          <a:xfrm>
            <a:off x="2895600" y="3581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3" name="Line 24"/>
          <p:cNvSpPr>
            <a:spLocks noChangeShapeType="1"/>
          </p:cNvSpPr>
          <p:nvPr/>
        </p:nvSpPr>
        <p:spPr bwMode="auto">
          <a:xfrm>
            <a:off x="2895600" y="3810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Line 25"/>
          <p:cNvSpPr>
            <a:spLocks noChangeShapeType="1"/>
          </p:cNvSpPr>
          <p:nvPr/>
        </p:nvSpPr>
        <p:spPr bwMode="auto">
          <a:xfrm>
            <a:off x="3200400" y="3581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Line 26"/>
          <p:cNvSpPr>
            <a:spLocks noChangeShapeType="1"/>
          </p:cNvSpPr>
          <p:nvPr/>
        </p:nvSpPr>
        <p:spPr bwMode="auto">
          <a:xfrm>
            <a:off x="3505200" y="3581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Line 27"/>
          <p:cNvSpPr>
            <a:spLocks noChangeShapeType="1"/>
          </p:cNvSpPr>
          <p:nvPr/>
        </p:nvSpPr>
        <p:spPr bwMode="auto">
          <a:xfrm>
            <a:off x="3733800" y="3581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" name="Line 28"/>
          <p:cNvSpPr>
            <a:spLocks noChangeShapeType="1"/>
          </p:cNvSpPr>
          <p:nvPr/>
        </p:nvSpPr>
        <p:spPr bwMode="auto">
          <a:xfrm>
            <a:off x="3962400" y="3581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" name="Line 29"/>
          <p:cNvSpPr>
            <a:spLocks noChangeShapeType="1"/>
          </p:cNvSpPr>
          <p:nvPr/>
        </p:nvSpPr>
        <p:spPr bwMode="auto">
          <a:xfrm>
            <a:off x="4267200" y="3581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" name="Line 30"/>
          <p:cNvSpPr>
            <a:spLocks noChangeShapeType="1"/>
          </p:cNvSpPr>
          <p:nvPr/>
        </p:nvSpPr>
        <p:spPr bwMode="auto">
          <a:xfrm>
            <a:off x="4495800" y="3581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0" name="Line 31"/>
          <p:cNvSpPr>
            <a:spLocks noChangeShapeType="1"/>
          </p:cNvSpPr>
          <p:nvPr/>
        </p:nvSpPr>
        <p:spPr bwMode="auto">
          <a:xfrm>
            <a:off x="4800600" y="3581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1" name="Line 32"/>
          <p:cNvSpPr>
            <a:spLocks noChangeShapeType="1"/>
          </p:cNvSpPr>
          <p:nvPr/>
        </p:nvSpPr>
        <p:spPr bwMode="auto">
          <a:xfrm>
            <a:off x="5029200" y="3581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5" name="Oval 33"/>
          <p:cNvSpPr>
            <a:spLocks noChangeArrowheads="1"/>
          </p:cNvSpPr>
          <p:nvPr/>
        </p:nvSpPr>
        <p:spPr bwMode="auto">
          <a:xfrm>
            <a:off x="685800" y="4495800"/>
            <a:ext cx="609600" cy="5334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83" name="Object 34"/>
          <p:cNvGraphicFramePr>
            <a:graphicFrameLocks noChangeAspect="1"/>
          </p:cNvGraphicFramePr>
          <p:nvPr/>
        </p:nvGraphicFramePr>
        <p:xfrm>
          <a:off x="5629275" y="3929063"/>
          <a:ext cx="3810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9275" y="3929063"/>
                        <a:ext cx="381000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4" name="Object 3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81200" y="3886200"/>
          <a:ext cx="5016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7" imgW="152334" imgH="393529" progId="Equation.3">
                  <p:embed/>
                </p:oleObj>
              </mc:Choice>
              <mc:Fallback>
                <p:oleObj name="Equation" r:id="rId7" imgW="152334" imgH="393529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86200"/>
                        <a:ext cx="50165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5" name="Object 41"/>
          <p:cNvGraphicFramePr>
            <a:graphicFrameLocks noChangeAspect="1"/>
          </p:cNvGraphicFramePr>
          <p:nvPr/>
        </p:nvGraphicFramePr>
        <p:xfrm>
          <a:off x="2057400" y="5334000"/>
          <a:ext cx="34925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8" imgW="139639" imgH="393529" progId="Equation.3">
                  <p:embed/>
                </p:oleObj>
              </mc:Choice>
              <mc:Fallback>
                <p:oleObj name="Equation" r:id="rId8" imgW="139639" imgH="39352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334000"/>
                        <a:ext cx="349250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6" name="Object 42"/>
          <p:cNvGraphicFramePr>
            <a:graphicFrameLocks noChangeAspect="1"/>
          </p:cNvGraphicFramePr>
          <p:nvPr/>
        </p:nvGraphicFramePr>
        <p:xfrm>
          <a:off x="5562600" y="5334000"/>
          <a:ext cx="3810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10" imgW="152334" imgH="393529" progId="Equation.3">
                  <p:embed/>
                </p:oleObj>
              </mc:Choice>
              <mc:Fallback>
                <p:oleObj name="Equation" r:id="rId10" imgW="152334" imgH="393529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334000"/>
                        <a:ext cx="381000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7" name="Object 43"/>
          <p:cNvGraphicFramePr>
            <a:graphicFrameLocks noChangeAspect="1"/>
          </p:cNvGraphicFramePr>
          <p:nvPr/>
        </p:nvGraphicFramePr>
        <p:xfrm>
          <a:off x="6434138" y="3952875"/>
          <a:ext cx="34925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11" imgW="139639" imgH="393529" progId="Equation.3">
                  <p:embed/>
                </p:oleObj>
              </mc:Choice>
              <mc:Fallback>
                <p:oleObj name="Equation" r:id="rId11" imgW="139639" imgH="393529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138" y="3952875"/>
                        <a:ext cx="349250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8" name="Object 44"/>
          <p:cNvGraphicFramePr>
            <a:graphicFrameLocks noChangeAspect="1"/>
          </p:cNvGraphicFramePr>
          <p:nvPr/>
        </p:nvGraphicFramePr>
        <p:xfrm>
          <a:off x="1295400" y="3886200"/>
          <a:ext cx="3810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13" imgW="152334" imgH="393529" progId="Equation.3">
                  <p:embed/>
                </p:oleObj>
              </mc:Choice>
              <mc:Fallback>
                <p:oleObj name="Equation" r:id="rId13" imgW="152334" imgH="393529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86200"/>
                        <a:ext cx="381000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" name="Object 45"/>
          <p:cNvGraphicFramePr>
            <a:graphicFrameLocks noChangeAspect="1"/>
          </p:cNvGraphicFramePr>
          <p:nvPr/>
        </p:nvGraphicFramePr>
        <p:xfrm>
          <a:off x="6424613" y="5334000"/>
          <a:ext cx="3810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14" imgW="152334" imgH="393529" progId="Equation.3">
                  <p:embed/>
                </p:oleObj>
              </mc:Choice>
              <mc:Fallback>
                <p:oleObj name="Equation" r:id="rId14" imgW="152334" imgH="393529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4613" y="5334000"/>
                        <a:ext cx="381000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j0343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533400"/>
            <a:ext cx="37306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066800" y="4343400"/>
            <a:ext cx="6812017" cy="212365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Multiplying Mixed Numbers</a:t>
            </a:r>
          </a:p>
        </p:txBody>
      </p:sp>
      <p:pic>
        <p:nvPicPr>
          <p:cNvPr id="3" name="MS900431074[1].wav">
            <a:hlinkClick r:id="" action="ppaction://media"/>
          </p:cNvPr>
          <p:cNvPicPr>
            <a:picLocks noRot="1" noChangeAspect="1"/>
          </p:cNvPicPr>
          <p:nvPr>
            <a:wavAudioFile r:embed="rId1" name="MS900431074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010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http://www.heathersanimations.com/dance2/teg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00025" y="2400300"/>
            <a:ext cx="28336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www.heathersanimations.com/dance2/teg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461125" y="2524125"/>
            <a:ext cx="28352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1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7" repeatCount="20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>If whole numbers or mixed numbers appear in the multiplication problem, they must be </a:t>
            </a:r>
            <a:r>
              <a:rPr lang="en-US" sz="3600" b="1" u="sng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changed into fractions</a:t>
            </a:r>
            <a:r>
              <a:rPr lang="en-US" sz="3600" b="1" smtClean="0">
                <a:solidFill>
                  <a:schemeClr val="tx1"/>
                </a:solidFill>
              </a:rPr>
              <a:t/>
            </a:r>
            <a:br>
              <a:rPr lang="en-US" sz="3600" b="1" smtClean="0">
                <a:solidFill>
                  <a:schemeClr val="tx1"/>
                </a:solidFill>
              </a:rPr>
            </a:br>
            <a:r>
              <a:rPr lang="en-US" sz="3600" b="1" smtClean="0">
                <a:solidFill>
                  <a:schemeClr val="tx1"/>
                </a:solidFill>
              </a:rPr>
              <a:t>before you can work the problem.</a:t>
            </a:r>
            <a:endParaRPr lang="en-US" sz="3600" b="1" smtClean="0"/>
          </a:p>
        </p:txBody>
      </p:sp>
      <p:graphicFrame>
        <p:nvGraphicFramePr>
          <p:cNvPr id="7212" name="Object 4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048000" y="2514600"/>
          <a:ext cx="152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Glencoe Test and Review Software Equation" r:id="rId3" imgW="634725" imgH="444307" progId="Equation">
                  <p:embed/>
                </p:oleObj>
              </mc:Choice>
              <mc:Fallback>
                <p:oleObj name="Glencoe Test and Review Software Equation" r:id="rId3" imgW="634725" imgH="444307" progId="Equation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14600"/>
                        <a:ext cx="152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4" name="Object 4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657600" y="4953000"/>
          <a:ext cx="17526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Glencoe Test and Review Software Equation" r:id="rId5" imgW="736280" imgH="444307" progId="Equation">
                  <p:embed/>
                </p:oleObj>
              </mc:Choice>
              <mc:Fallback>
                <p:oleObj name="Glencoe Test and Review Software Equation" r:id="rId5" imgW="736280" imgH="444307" progId="Equation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953000"/>
                        <a:ext cx="17526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2346325" y="32162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2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600200" y="26670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2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981200" y="2590800"/>
            <a:ext cx="3825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/>
              <a:t>1</a:t>
            </a:r>
          </a:p>
          <a:p>
            <a:r>
              <a:rPr lang="en-US" sz="2800" b="1"/>
              <a:t>4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286000" y="27432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x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667000" y="27432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8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 rot="1423224" flipH="1">
            <a:off x="1676400" y="33528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 rot="9557260" flipH="1">
            <a:off x="1752600" y="24384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905000" y="4876800"/>
            <a:ext cx="438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/>
              <a:t>7</a:t>
            </a:r>
          </a:p>
          <a:p>
            <a:r>
              <a:rPr lang="en-US" sz="3600" b="1"/>
              <a:t>9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2362200" y="51054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x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743200" y="510540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/>
              <a:t>3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3124200" y="4953000"/>
            <a:ext cx="692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/>
              <a:t> 3</a:t>
            </a:r>
          </a:p>
          <a:p>
            <a:r>
              <a:rPr lang="en-US" sz="3600" b="1"/>
              <a:t>14</a:t>
            </a:r>
          </a:p>
        </p:txBody>
      </p:sp>
      <p:sp>
        <p:nvSpPr>
          <p:cNvPr id="7194" name="AutoShape 26"/>
          <p:cNvSpPr>
            <a:spLocks noChangeArrowheads="1"/>
          </p:cNvSpPr>
          <p:nvPr/>
        </p:nvSpPr>
        <p:spPr bwMode="auto">
          <a:xfrm rot="2269365" flipH="1">
            <a:off x="2743200" y="5867400"/>
            <a:ext cx="533400" cy="304800"/>
          </a:xfrm>
          <a:prstGeom prst="curvedUpArrow">
            <a:avLst>
              <a:gd name="adj1" fmla="val 35000"/>
              <a:gd name="adj2" fmla="val 7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 rot="20907198" flipV="1">
            <a:off x="2819400" y="4800600"/>
            <a:ext cx="685800" cy="304800"/>
          </a:xfrm>
          <a:prstGeom prst="curvedUpArrow">
            <a:avLst>
              <a:gd name="adj1" fmla="val 45000"/>
              <a:gd name="adj2" fmla="val 9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18" name="Object 5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334000" y="2514600"/>
          <a:ext cx="10064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Glencoe Test and Review Software Equation" r:id="rId7" imgW="418918" imgH="444307" progId="Equation">
                  <p:embed/>
                </p:oleObj>
              </mc:Choice>
              <mc:Fallback>
                <p:oleObj name="Glencoe Test and Review Software Equation" r:id="rId7" imgW="418918" imgH="444307" progId="Equation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514600"/>
                        <a:ext cx="10064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0" name="Object 52"/>
          <p:cNvGraphicFramePr>
            <a:graphicFrameLocks noChangeAspect="1"/>
          </p:cNvGraphicFramePr>
          <p:nvPr/>
        </p:nvGraphicFramePr>
        <p:xfrm>
          <a:off x="6324600" y="2667000"/>
          <a:ext cx="914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Glencoe Test and Review Software Equation" r:id="rId9" imgW="241195" imgH="190417" progId="Equation">
                  <p:embed/>
                </p:oleObj>
              </mc:Choice>
              <mc:Fallback>
                <p:oleObj name="Glencoe Test and Review Software Equation" r:id="rId9" imgW="241195" imgH="190417" progId="Equation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667000"/>
                        <a:ext cx="9144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2" name="Object 54"/>
          <p:cNvGraphicFramePr>
            <a:graphicFrameLocks noChangeAspect="1"/>
          </p:cNvGraphicFramePr>
          <p:nvPr/>
        </p:nvGraphicFramePr>
        <p:xfrm>
          <a:off x="6019800" y="4953000"/>
          <a:ext cx="762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Glencoe Test and Review Software Equation" r:id="rId11" imgW="317225" imgH="444114" progId="Equation">
                  <p:embed/>
                </p:oleObj>
              </mc:Choice>
              <mc:Fallback>
                <p:oleObj name="Glencoe Test and Review Software Equation" r:id="rId11" imgW="317225" imgH="444114" progId="Equation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953000"/>
                        <a:ext cx="762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3" name="Object 55"/>
          <p:cNvGraphicFramePr>
            <a:graphicFrameLocks noChangeAspect="1"/>
          </p:cNvGraphicFramePr>
          <p:nvPr/>
        </p:nvGraphicFramePr>
        <p:xfrm>
          <a:off x="6858000" y="4953000"/>
          <a:ext cx="7524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Glencoe Test and Review Software Equation" r:id="rId13" imgW="291973" imgH="444307" progId="Equation">
                  <p:embed/>
                </p:oleObj>
              </mc:Choice>
              <mc:Fallback>
                <p:oleObj name="Glencoe Test and Review Software Equation" r:id="rId13" imgW="291973" imgH="444307" progId="Equation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953000"/>
                        <a:ext cx="7524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6" name="Oval 58"/>
          <p:cNvSpPr>
            <a:spLocks noChangeArrowheads="1"/>
          </p:cNvSpPr>
          <p:nvPr/>
        </p:nvSpPr>
        <p:spPr bwMode="auto">
          <a:xfrm>
            <a:off x="6324600" y="2438400"/>
            <a:ext cx="990600" cy="1219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6781800" y="4876800"/>
            <a:ext cx="990600" cy="1371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Line 60"/>
          <p:cNvSpPr>
            <a:spLocks noChangeShapeType="1"/>
          </p:cNvSpPr>
          <p:nvPr/>
        </p:nvSpPr>
        <p:spPr bwMode="auto">
          <a:xfrm flipH="1">
            <a:off x="4191000" y="2590800"/>
            <a:ext cx="381000" cy="376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9" name="Line 61"/>
          <p:cNvSpPr>
            <a:spLocks noChangeShapeType="1"/>
          </p:cNvSpPr>
          <p:nvPr/>
        </p:nvSpPr>
        <p:spPr bwMode="auto">
          <a:xfrm flipH="1">
            <a:off x="3429000" y="3276600"/>
            <a:ext cx="3048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0" name="Line 62"/>
          <p:cNvSpPr>
            <a:spLocks noChangeShapeType="1"/>
          </p:cNvSpPr>
          <p:nvPr/>
        </p:nvSpPr>
        <p:spPr bwMode="auto">
          <a:xfrm flipH="1">
            <a:off x="4876800" y="5638800"/>
            <a:ext cx="457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1" name="Line 63"/>
          <p:cNvSpPr>
            <a:spLocks noChangeShapeType="1"/>
          </p:cNvSpPr>
          <p:nvPr/>
        </p:nvSpPr>
        <p:spPr bwMode="auto">
          <a:xfrm flipH="1">
            <a:off x="4038600" y="5562600"/>
            <a:ext cx="3048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2" name="Line 64"/>
          <p:cNvSpPr>
            <a:spLocks noChangeShapeType="1"/>
          </p:cNvSpPr>
          <p:nvPr/>
        </p:nvSpPr>
        <p:spPr bwMode="auto">
          <a:xfrm flipH="1">
            <a:off x="4876800" y="4953000"/>
            <a:ext cx="381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3" name="Line 65"/>
          <p:cNvSpPr>
            <a:spLocks noChangeShapeType="1"/>
          </p:cNvSpPr>
          <p:nvPr/>
        </p:nvSpPr>
        <p:spPr bwMode="auto">
          <a:xfrm flipH="1">
            <a:off x="3962400" y="4953000"/>
            <a:ext cx="3810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5" name="Text Box 67"/>
          <p:cNvSpPr txBox="1">
            <a:spLocks noChangeArrowheads="1"/>
          </p:cNvSpPr>
          <p:nvPr/>
        </p:nvSpPr>
        <p:spPr bwMode="auto">
          <a:xfrm>
            <a:off x="3429000" y="35052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4267200" y="207168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4724400" y="27432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=</a:t>
            </a:r>
          </a:p>
        </p:txBody>
      </p:sp>
      <p:sp>
        <p:nvSpPr>
          <p:cNvPr id="7238" name="AutoShape 70"/>
          <p:cNvSpPr>
            <a:spLocks/>
          </p:cNvSpPr>
          <p:nvPr/>
        </p:nvSpPr>
        <p:spPr bwMode="auto">
          <a:xfrm>
            <a:off x="3124200" y="4038600"/>
            <a:ext cx="2895600" cy="381000"/>
          </a:xfrm>
          <a:prstGeom prst="borderCallout1">
            <a:avLst>
              <a:gd name="adj1" fmla="val 30000"/>
              <a:gd name="adj2" fmla="val -2630"/>
              <a:gd name="adj3" fmla="val -205417"/>
              <a:gd name="adj4" fmla="val -69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/>
              <a:t>Write this as a fraction.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3962400" y="4495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4876800" y="59436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3886200" y="6019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4876800" y="4495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5486400" y="51816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5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5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6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7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8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1" dur="2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/>
      <p:bldP spid="7173" grpId="0"/>
      <p:bldP spid="7174" grpId="0"/>
      <p:bldP spid="7176" grpId="0" animBg="1"/>
      <p:bldP spid="7177" grpId="0" animBg="1"/>
      <p:bldP spid="7188" grpId="0"/>
      <p:bldP spid="7189" grpId="0"/>
      <p:bldP spid="7190" grpId="0"/>
      <p:bldP spid="7191" grpId="0"/>
      <p:bldP spid="7194" grpId="0" animBg="1"/>
      <p:bldP spid="7195" grpId="0" animBg="1"/>
      <p:bldP spid="7226" grpId="0" animBg="1"/>
      <p:bldP spid="7227" grpId="0" animBg="1"/>
      <p:bldP spid="7228" grpId="0" animBg="1"/>
      <p:bldP spid="7229" grpId="0" animBg="1"/>
      <p:bldP spid="7230" grpId="0" animBg="1"/>
      <p:bldP spid="7231" grpId="0" animBg="1"/>
      <p:bldP spid="7232" grpId="0" animBg="1"/>
      <p:bldP spid="7233" grpId="0" animBg="1"/>
      <p:bldP spid="7235" grpId="0"/>
      <p:bldP spid="7236" grpId="0"/>
      <p:bldP spid="7237" grpId="0"/>
      <p:bldP spid="7238" grpId="0" animBg="1"/>
      <p:bldP spid="7239" grpId="0"/>
      <p:bldP spid="7240" grpId="0"/>
      <p:bldP spid="7241" grpId="0"/>
      <p:bldP spid="7242" grpId="0"/>
      <p:bldP spid="72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85800" y="609600"/>
          <a:ext cx="19050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Glencoe Test and Review Software Equation" r:id="rId3" imgW="748975" imgH="444307" progId="Equation">
                  <p:embed/>
                </p:oleObj>
              </mc:Choice>
              <mc:Fallback>
                <p:oleObj name="Glencoe Test and Review Software Equation" r:id="rId3" imgW="748975" imgH="444307" progId="Equation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"/>
                        <a:ext cx="1905000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57200" y="2681288"/>
          <a:ext cx="21336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Glencoe Test and Review Software Equation" r:id="rId5" imgW="837836" imgH="444307" progId="Equation">
                  <p:embed/>
                </p:oleObj>
              </mc:Choice>
              <mc:Fallback>
                <p:oleObj name="Glencoe Test and Review Software Equation" r:id="rId5" imgW="837836" imgH="444307" progId="Equatio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81288"/>
                        <a:ext cx="2133600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57200" y="4572000"/>
          <a:ext cx="19812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Glencoe Test and Review Software Equation" r:id="rId7" imgW="710891" imgH="444307" progId="Equation">
                  <p:embed/>
                </p:oleObj>
              </mc:Choice>
              <mc:Fallback>
                <p:oleObj name="Glencoe Test and Review Software Equation" r:id="rId7" imgW="710891" imgH="444307" progId="Equation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72000"/>
                        <a:ext cx="1981200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2667000" y="685800"/>
          <a:ext cx="160020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Glencoe Test and Review Software Equation" r:id="rId9" imgW="723586" imgH="444307" progId="Equation">
                  <p:embed/>
                </p:oleObj>
              </mc:Choice>
              <mc:Fallback>
                <p:oleObj name="Glencoe Test and Review Software Equation" r:id="rId9" imgW="723586" imgH="444307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685800"/>
                        <a:ext cx="160020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4419600" y="685800"/>
          <a:ext cx="7064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Glencoe Test and Review Software Equation" r:id="rId11" imgW="317225" imgH="444114" progId="Equation">
                  <p:embed/>
                </p:oleObj>
              </mc:Choice>
              <mc:Fallback>
                <p:oleObj name="Glencoe Test and Review Software Equation" r:id="rId11" imgW="317225" imgH="444114" progId="Equatio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685800"/>
                        <a:ext cx="7064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5334000" y="685800"/>
          <a:ext cx="6397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Glencoe Test and Review Software Equation" r:id="rId13" imgW="266469" imgH="444114" progId="Equation">
                  <p:embed/>
                </p:oleObj>
              </mc:Choice>
              <mc:Fallback>
                <p:oleObj name="Glencoe Test and Review Software Equation" r:id="rId13" imgW="266469" imgH="444114" progId="Equation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685800"/>
                        <a:ext cx="6397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2667000" y="2757488"/>
          <a:ext cx="1828800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Glencoe Test and Review Software Equation" r:id="rId15" imgW="825142" imgH="444307" progId="Equation">
                  <p:embed/>
                </p:oleObj>
              </mc:Choice>
              <mc:Fallback>
                <p:oleObj name="Glencoe Test and Review Software Equation" r:id="rId15" imgW="825142" imgH="444307" progId="Equation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757488"/>
                        <a:ext cx="1828800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4724400" y="2667000"/>
          <a:ext cx="87153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Glencoe Test and Review Software Equation" r:id="rId17" imgW="317225" imgH="444114" progId="Equation">
                  <p:embed/>
                </p:oleObj>
              </mc:Choice>
              <mc:Fallback>
                <p:oleObj name="Glencoe Test and Review Software Equation" r:id="rId17" imgW="317225" imgH="444114" progId="Equation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667000"/>
                        <a:ext cx="87153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5791200" y="2667000"/>
          <a:ext cx="8366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Glencoe Test and Review Software Equation" r:id="rId19" imgW="304536" imgH="444114" progId="Equation">
                  <p:embed/>
                </p:oleObj>
              </mc:Choice>
              <mc:Fallback>
                <p:oleObj name="Glencoe Test and Review Software Equation" r:id="rId19" imgW="304536" imgH="444114" progId="Equation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667000"/>
                        <a:ext cx="83661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2590800" y="4724400"/>
          <a:ext cx="1600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Glencoe Test and Review Software Equation" r:id="rId21" imgW="622030" imgH="444307" progId="Equation">
                  <p:embed/>
                </p:oleObj>
              </mc:Choice>
              <mc:Fallback>
                <p:oleObj name="Glencoe Test and Review Software Equation" r:id="rId21" imgW="622030" imgH="444307" progId="Equation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0"/>
                        <a:ext cx="1600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4419600" y="4800600"/>
          <a:ext cx="11096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Glencoe Test and Review Software Equation" r:id="rId23" imgW="431613" imgH="444307" progId="Equation">
                  <p:embed/>
                </p:oleObj>
              </mc:Choice>
              <mc:Fallback>
                <p:oleObj name="Glencoe Test and Review Software Equation" r:id="rId23" imgW="431613" imgH="444307" progId="Equation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800600"/>
                        <a:ext cx="110966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5562600" y="4724400"/>
          <a:ext cx="8016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Glencoe Test and Review Software Equation" r:id="rId25" imgW="291973" imgH="444307" progId="Equation">
                  <p:embed/>
                </p:oleObj>
              </mc:Choice>
              <mc:Fallback>
                <p:oleObj name="Glencoe Test and Review Software Equation" r:id="rId25" imgW="291973" imgH="444307" progId="Equation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724400"/>
                        <a:ext cx="8016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5181600" y="381000"/>
            <a:ext cx="990600" cy="1676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5810250" y="2438400"/>
            <a:ext cx="990600" cy="1676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5562600" y="4419600"/>
            <a:ext cx="990600" cy="1676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 flipH="1">
            <a:off x="3352800" y="685800"/>
            <a:ext cx="5334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2667000" y="1295400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667000" y="1676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352800" y="228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H="1">
            <a:off x="3581400" y="2757488"/>
            <a:ext cx="5334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H="1">
            <a:off x="2819400" y="3367088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2819400" y="3748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3505200" y="2300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 flipH="1">
            <a:off x="2667000" y="2833688"/>
            <a:ext cx="5334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H="1">
            <a:off x="3657600" y="3367088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3657600" y="3748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2514600" y="243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9260" name="Picture 44" descr="MMj02836360000[1]"/>
          <p:cNvPicPr>
            <a:picLocks noChangeAspect="1" noChangeArrowheads="1" noCrop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315200" y="2133600"/>
            <a:ext cx="14827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64" name="WordArt 48"/>
          <p:cNvSpPr>
            <a:spLocks noChangeArrowheads="1" noChangeShapeType="1" noTextEdit="1"/>
          </p:cNvSpPr>
          <p:nvPr/>
        </p:nvSpPr>
        <p:spPr bwMode="auto">
          <a:xfrm rot="1067450">
            <a:off x="6510338" y="839788"/>
            <a:ext cx="2362200" cy="13858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PURRR-FECT!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 animBg="1"/>
      <p:bldP spid="9234" grpId="0" animBg="1"/>
      <p:bldP spid="9235" grpId="0" animBg="1"/>
      <p:bldP spid="9243" grpId="0" animBg="1"/>
      <p:bldP spid="9244" grpId="0" animBg="1"/>
      <p:bldP spid="9245" grpId="0"/>
      <p:bldP spid="9246" grpId="0"/>
      <p:bldP spid="9247" grpId="0" animBg="1"/>
      <p:bldP spid="9248" grpId="0" animBg="1"/>
      <p:bldP spid="9249" grpId="0"/>
      <p:bldP spid="9250" grpId="0"/>
      <p:bldP spid="9251" grpId="0" animBg="1"/>
      <p:bldP spid="9252" grpId="0" animBg="1"/>
      <p:bldP spid="9253" grpId="0"/>
      <p:bldP spid="9254" grpId="0"/>
      <p:bldP spid="92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 the steps for multiplying mixed numbers in your notes: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1.  Turn mixed numbers into improper fractions</a:t>
            </a:r>
          </a:p>
          <a:p>
            <a:pPr eaLnBrk="1" hangingPunct="1">
              <a:defRPr/>
            </a:pPr>
            <a:r>
              <a:rPr lang="en-US" dirty="0" smtClean="0"/>
              <a:t>2.  Simplify early, if possible (optional)</a:t>
            </a:r>
          </a:p>
          <a:p>
            <a:pPr eaLnBrk="1" hangingPunct="1">
              <a:defRPr/>
            </a:pPr>
            <a:r>
              <a:rPr lang="en-US" dirty="0" smtClean="0"/>
              <a:t>3.  Multiply the numerators and then the denominators!</a:t>
            </a:r>
          </a:p>
          <a:p>
            <a:pPr eaLnBrk="1" hangingPunct="1">
              <a:defRPr/>
            </a:pPr>
            <a:r>
              <a:rPr lang="en-US" dirty="0" smtClean="0"/>
              <a:t>4. 	Simplify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28600" y="533400"/>
          <a:ext cx="160020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Glencoe Test and Review Software Equation" r:id="rId3" imgW="596641" imgH="444307" progId="Equation">
                  <p:embed/>
                </p:oleObj>
              </mc:Choice>
              <mc:Fallback>
                <p:oleObj name="Glencoe Test and Review Software Equation" r:id="rId3" imgW="596641" imgH="444307" progId="Equation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3400"/>
                        <a:ext cx="1600200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28600" y="2667000"/>
          <a:ext cx="17526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Glencoe Test and Review Software Equation" r:id="rId5" imgW="710891" imgH="444307" progId="Equation">
                  <p:embed/>
                </p:oleObj>
              </mc:Choice>
              <mc:Fallback>
                <p:oleObj name="Glencoe Test and Review Software Equation" r:id="rId5" imgW="710891" imgH="444307" progId="Equatio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667000"/>
                        <a:ext cx="17526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28600" y="4572000"/>
          <a:ext cx="17526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Glencoe Test and Review Software Equation" r:id="rId7" imgW="723586" imgH="444307" progId="Equation">
                  <p:embed/>
                </p:oleObj>
              </mc:Choice>
              <mc:Fallback>
                <p:oleObj name="Glencoe Test and Review Software Equation" r:id="rId7" imgW="723586" imgH="444307" progId="Equation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572000"/>
                        <a:ext cx="17526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981200" y="609600"/>
          <a:ext cx="15240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Glencoe Test and Review Software Equation" r:id="rId9" imgW="622030" imgH="444307" progId="Equation">
                  <p:embed/>
                </p:oleObj>
              </mc:Choice>
              <mc:Fallback>
                <p:oleObj name="Glencoe Test and Review Software Equation" r:id="rId9" imgW="622030" imgH="444307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609600"/>
                        <a:ext cx="152400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3657600" y="609600"/>
          <a:ext cx="8159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Glencoe Test and Review Software Equation" r:id="rId11" imgW="317225" imgH="444114" progId="Equation">
                  <p:embed/>
                </p:oleObj>
              </mc:Choice>
              <mc:Fallback>
                <p:oleObj name="Glencoe Test and Review Software Equation" r:id="rId11" imgW="317225" imgH="444114" progId="Equation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609600"/>
                        <a:ext cx="8159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648200" y="609600"/>
          <a:ext cx="685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Glencoe Test and Review Software Equation" r:id="rId13" imgW="266469" imgH="444114" progId="Equation">
                  <p:embed/>
                </p:oleObj>
              </mc:Choice>
              <mc:Fallback>
                <p:oleObj name="Glencoe Test and Review Software Equation" r:id="rId13" imgW="266469" imgH="444114" progId="Equatio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609600"/>
                        <a:ext cx="685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1981200" y="2667000"/>
          <a:ext cx="167640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Glencoe Test and Review Software Equation" r:id="rId15" imgW="736280" imgH="444307" progId="Equation">
                  <p:embed/>
                </p:oleObj>
              </mc:Choice>
              <mc:Fallback>
                <p:oleObj name="Glencoe Test and Review Software Equation" r:id="rId15" imgW="736280" imgH="444307" progId="Equation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667000"/>
                        <a:ext cx="1676400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3733800" y="2667000"/>
          <a:ext cx="32004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Glencoe Test and Review Software Equation" r:id="rId17" imgW="1422400" imgH="444500" progId="Equation">
                  <p:embed/>
                </p:oleObj>
              </mc:Choice>
              <mc:Fallback>
                <p:oleObj name="Glencoe Test and Review Software Equation" r:id="rId17" imgW="1422400" imgH="444500" progId="Equation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667000"/>
                        <a:ext cx="32004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7010400" y="2667000"/>
          <a:ext cx="9334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Glencoe Test and Review Software Equation" r:id="rId19" imgW="418918" imgH="444307" progId="Equation">
                  <p:embed/>
                </p:oleObj>
              </mc:Choice>
              <mc:Fallback>
                <p:oleObj name="Glencoe Test and Review Software Equation" r:id="rId19" imgW="418918" imgH="444307" progId="Equation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667000"/>
                        <a:ext cx="9334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8001000" y="2590800"/>
          <a:ext cx="7508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Glencoe Test and Review Software Equation" r:id="rId21" imgW="291973" imgH="444307" progId="Equation">
                  <p:embed/>
                </p:oleObj>
              </mc:Choice>
              <mc:Fallback>
                <p:oleObj name="Glencoe Test and Review Software Equation" r:id="rId21" imgW="291973" imgH="444307" progId="Equation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590800"/>
                        <a:ext cx="7508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1981200" y="4572000"/>
          <a:ext cx="1600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Glencoe Test and Review Software Equation" r:id="rId23" imgW="622030" imgH="444307" progId="Equation">
                  <p:embed/>
                </p:oleObj>
              </mc:Choice>
              <mc:Fallback>
                <p:oleObj name="Glencoe Test and Review Software Equation" r:id="rId23" imgW="622030" imgH="444307" progId="Equation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572000"/>
                        <a:ext cx="1600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3657600" y="4572000"/>
          <a:ext cx="3733800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Glencoe Test and Review Software Equation" r:id="rId25" imgW="1422400" imgH="444500" progId="Equation">
                  <p:embed/>
                </p:oleObj>
              </mc:Choice>
              <mc:Fallback>
                <p:oleObj name="Glencoe Test and Review Software Equation" r:id="rId25" imgW="1422400" imgH="444500" progId="Equation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572000"/>
                        <a:ext cx="3733800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7543800" y="4572000"/>
          <a:ext cx="73183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Glencoe Test and Review Software Equation" r:id="rId27" imgW="266469" imgH="444114" progId="Equation">
                  <p:embed/>
                </p:oleObj>
              </mc:Choice>
              <mc:Fallback>
                <p:oleObj name="Glencoe Test and Review Software Equation" r:id="rId27" imgW="266469" imgH="444114" progId="Equation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572000"/>
                        <a:ext cx="73183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4572000" y="381000"/>
            <a:ext cx="990600" cy="1676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7924800" y="2286000"/>
            <a:ext cx="990600" cy="1676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7467600" y="4343400"/>
            <a:ext cx="990600" cy="1676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>
            <a:off x="5638800" y="26670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>
            <a:off x="4953000" y="32004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>
            <a:off x="6172200" y="26670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H="1">
            <a:off x="4267200" y="32766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H="1">
            <a:off x="3657600" y="52578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>
            <a:off x="5181600" y="45720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 animBg="1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  <p:bldP spid="10263" grpId="0" animBg="1"/>
      <p:bldP spid="102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Your turn to try a few!!</a:t>
            </a:r>
          </a:p>
        </p:txBody>
      </p:sp>
      <p:graphicFrame>
        <p:nvGraphicFramePr>
          <p:cNvPr id="12291" name="Object 29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85800" y="1524000"/>
          <a:ext cx="19050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Glencoe Test and Review Software Equation" r:id="rId3" imgW="748975" imgH="444307" progId="Equation">
                  <p:embed/>
                </p:oleObj>
              </mc:Choice>
              <mc:Fallback>
                <p:oleObj name="Glencoe Test and Review Software Equation" r:id="rId3" imgW="748975" imgH="444307" progId="Equation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1905000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3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724400" y="1524000"/>
          <a:ext cx="182880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Glencoe Test and Review Software Equation" r:id="rId5" imgW="736280" imgH="444307" progId="Equation">
                  <p:embed/>
                </p:oleObj>
              </mc:Choice>
              <mc:Fallback>
                <p:oleObj name="Glencoe Test and Review Software Equation" r:id="rId5" imgW="736280" imgH="444307" progId="Equation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24000"/>
                        <a:ext cx="1828800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3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85800" y="4572000"/>
          <a:ext cx="17526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Glencoe Test and Review Software Equation" r:id="rId7" imgW="710891" imgH="444307" progId="Equation">
                  <p:embed/>
                </p:oleObj>
              </mc:Choice>
              <mc:Fallback>
                <p:oleObj name="Glencoe Test and Review Software Equation" r:id="rId7" imgW="710891" imgH="444307" progId="Equation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0"/>
                        <a:ext cx="17526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3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876800" y="4495800"/>
          <a:ext cx="19812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Glencoe Test and Review Software Equation" r:id="rId9" imgW="837836" imgH="444307" progId="Equation">
                  <p:embed/>
                </p:oleObj>
              </mc:Choice>
              <mc:Fallback>
                <p:oleObj name="Glencoe Test and Review Software Equation" r:id="rId9" imgW="837836" imgH="444307" progId="Equation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495800"/>
                        <a:ext cx="19812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3" name="Object 37"/>
          <p:cNvGraphicFramePr>
            <a:graphicFrameLocks noChangeAspect="1"/>
          </p:cNvGraphicFramePr>
          <p:nvPr/>
        </p:nvGraphicFramePr>
        <p:xfrm>
          <a:off x="2667000" y="1447800"/>
          <a:ext cx="73183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11" imgW="304668" imgH="507780" progId="Equation.DSMT4">
                  <p:embed/>
                </p:oleObj>
              </mc:Choice>
              <mc:Fallback>
                <p:oleObj name="Equation" r:id="rId11" imgW="304668" imgH="5077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447800"/>
                        <a:ext cx="73183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4" name="Object 38"/>
          <p:cNvGraphicFramePr>
            <a:graphicFrameLocks noChangeAspect="1"/>
          </p:cNvGraphicFramePr>
          <p:nvPr/>
        </p:nvGraphicFramePr>
        <p:xfrm>
          <a:off x="6613525" y="1443038"/>
          <a:ext cx="782638" cy="130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13" imgW="304668" imgH="507780" progId="Equation.DSMT4">
                  <p:embed/>
                </p:oleObj>
              </mc:Choice>
              <mc:Fallback>
                <p:oleObj name="Equation" r:id="rId13" imgW="304668" imgH="50778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3525" y="1443038"/>
                        <a:ext cx="782638" cy="130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5" name="Object 39"/>
          <p:cNvGraphicFramePr>
            <a:graphicFrameLocks noChangeAspect="1"/>
          </p:cNvGraphicFramePr>
          <p:nvPr/>
        </p:nvGraphicFramePr>
        <p:xfrm>
          <a:off x="2471738" y="4779963"/>
          <a:ext cx="92551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15" imgW="266469" imgH="203024" progId="Equation.DSMT4">
                  <p:embed/>
                </p:oleObj>
              </mc:Choice>
              <mc:Fallback>
                <p:oleObj name="Equation" r:id="rId15" imgW="266469" imgH="203024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38" y="4779963"/>
                        <a:ext cx="925512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6" name="Object 40"/>
          <p:cNvGraphicFramePr>
            <a:graphicFrameLocks noChangeAspect="1"/>
          </p:cNvGraphicFramePr>
          <p:nvPr/>
        </p:nvGraphicFramePr>
        <p:xfrm>
          <a:off x="6918325" y="4338638"/>
          <a:ext cx="749300" cy="130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17" imgW="291973" imgH="507780" progId="Equation.DSMT4">
                  <p:embed/>
                </p:oleObj>
              </mc:Choice>
              <mc:Fallback>
                <p:oleObj name="Equation" r:id="rId17" imgW="291973" imgH="50778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8325" y="4338638"/>
                        <a:ext cx="749300" cy="130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2590800" y="1447800"/>
            <a:ext cx="914400" cy="13716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6553200" y="1447800"/>
            <a:ext cx="914400" cy="13716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2514600" y="4495800"/>
            <a:ext cx="914400" cy="13716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6858000" y="4419600"/>
            <a:ext cx="914400" cy="13716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1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" grpId="0" animBg="1"/>
      <p:bldP spid="4138" grpId="0" animBg="1"/>
      <p:bldP spid="4139" grpId="0" animBg="1"/>
      <p:bldP spid="41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Partner Practice</a:t>
            </a:r>
          </a:p>
        </p:txBody>
      </p:sp>
      <p:graphicFrame>
        <p:nvGraphicFramePr>
          <p:cNvPr id="13315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09600" y="1676400"/>
          <a:ext cx="9604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3" imgW="457200" imgH="508000" progId="Equation.DSMT4">
                  <p:embed/>
                </p:oleObj>
              </mc:Choice>
              <mc:Fallback>
                <p:oleObj name="Equation" r:id="rId3" imgW="4572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9604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505200" y="1676400"/>
          <a:ext cx="10842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5" imgW="482391" imgH="507780" progId="Equation.DSMT4">
                  <p:embed/>
                </p:oleObj>
              </mc:Choice>
              <mc:Fallback>
                <p:oleObj name="Equation" r:id="rId5" imgW="482391" imgH="5077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676400"/>
                        <a:ext cx="108426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324600" y="1752600"/>
          <a:ext cx="9874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7" imgW="469900" imgH="508000" progId="Equation.DSMT4">
                  <p:embed/>
                </p:oleObj>
              </mc:Choice>
              <mc:Fallback>
                <p:oleObj name="Equation" r:id="rId7" imgW="469900" imgH="508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752600"/>
                        <a:ext cx="9874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8600" y="11430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Express each mixed number as an improper fraction.</a:t>
            </a: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228600" y="32766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Express each product in simplest form.</a:t>
            </a:r>
          </a:p>
        </p:txBody>
      </p:sp>
      <p:graphicFrame>
        <p:nvGraphicFramePr>
          <p:cNvPr id="13320" name="Object 1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81000" y="4038600"/>
          <a:ext cx="15240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9" imgW="749300" imgH="508000" progId="Equation.DSMT4">
                  <p:embed/>
                </p:oleObj>
              </mc:Choice>
              <mc:Fallback>
                <p:oleObj name="Equation" r:id="rId9" imgW="749300" imgH="508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038600"/>
                        <a:ext cx="152400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14"/>
          <p:cNvGraphicFramePr>
            <a:graphicFrameLocks noChangeAspect="1"/>
          </p:cNvGraphicFramePr>
          <p:nvPr/>
        </p:nvGraphicFramePr>
        <p:xfrm>
          <a:off x="5257800" y="3810000"/>
          <a:ext cx="182880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11" imgW="889000" imgH="508000" progId="Equation.DSMT4">
                  <p:embed/>
                </p:oleObj>
              </mc:Choice>
              <mc:Fallback>
                <p:oleObj name="Equation" r:id="rId11" imgW="889000" imgH="508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810000"/>
                        <a:ext cx="1828800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5"/>
          <p:cNvGraphicFramePr>
            <a:graphicFrameLocks noChangeAspect="1"/>
          </p:cNvGraphicFramePr>
          <p:nvPr/>
        </p:nvGraphicFramePr>
        <p:xfrm>
          <a:off x="3352800" y="5257800"/>
          <a:ext cx="17526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13" imgW="914400" imgH="508000" progId="Equation.DSMT4">
                  <p:embed/>
                </p:oleObj>
              </mc:Choice>
              <mc:Fallback>
                <p:oleObj name="Equation" r:id="rId13" imgW="914400" imgH="5080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257800"/>
                        <a:ext cx="1752600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1" name="Object 17"/>
          <p:cNvGraphicFramePr>
            <a:graphicFrameLocks noChangeAspect="1"/>
          </p:cNvGraphicFramePr>
          <p:nvPr/>
        </p:nvGraphicFramePr>
        <p:xfrm>
          <a:off x="1676400" y="1676400"/>
          <a:ext cx="7715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15" imgW="342751" imgH="507780" progId="Equation.DSMT4">
                  <p:embed/>
                </p:oleObj>
              </mc:Choice>
              <mc:Fallback>
                <p:oleObj name="Equation" r:id="rId15" imgW="342751" imgH="5077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76400"/>
                        <a:ext cx="7715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2" name="Object 18"/>
          <p:cNvGraphicFramePr>
            <a:graphicFrameLocks noChangeAspect="1"/>
          </p:cNvGraphicFramePr>
          <p:nvPr/>
        </p:nvGraphicFramePr>
        <p:xfrm>
          <a:off x="4724400" y="1676400"/>
          <a:ext cx="10969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17" imgW="457200" imgH="508000" progId="Equation.DSMT4">
                  <p:embed/>
                </p:oleObj>
              </mc:Choice>
              <mc:Fallback>
                <p:oleObj name="Equation" r:id="rId17" imgW="457200" imgH="5080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676400"/>
                        <a:ext cx="109696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3" name="Object 19"/>
          <p:cNvGraphicFramePr>
            <a:graphicFrameLocks noChangeAspect="1"/>
          </p:cNvGraphicFramePr>
          <p:nvPr/>
        </p:nvGraphicFramePr>
        <p:xfrm>
          <a:off x="7391400" y="1752600"/>
          <a:ext cx="9064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19" imgW="431800" imgH="508000" progId="Equation.DSMT4">
                  <p:embed/>
                </p:oleObj>
              </mc:Choice>
              <mc:Fallback>
                <p:oleObj name="Equation" r:id="rId19" imgW="431800" imgH="5080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752600"/>
                        <a:ext cx="9064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4" name="Object 20"/>
          <p:cNvGraphicFramePr>
            <a:graphicFrameLocks noChangeAspect="1"/>
          </p:cNvGraphicFramePr>
          <p:nvPr/>
        </p:nvGraphicFramePr>
        <p:xfrm>
          <a:off x="1981200" y="3962400"/>
          <a:ext cx="9874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21" imgW="469900" imgH="508000" progId="Equation.DSMT4">
                  <p:embed/>
                </p:oleObj>
              </mc:Choice>
              <mc:Fallback>
                <p:oleObj name="Equation" r:id="rId21" imgW="469900" imgH="5080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962400"/>
                        <a:ext cx="9874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5" name="Object 21"/>
          <p:cNvGraphicFramePr>
            <a:graphicFrameLocks noChangeAspect="1"/>
          </p:cNvGraphicFramePr>
          <p:nvPr/>
        </p:nvGraphicFramePr>
        <p:xfrm>
          <a:off x="7162800" y="3733800"/>
          <a:ext cx="10572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23" imgW="469900" imgH="508000" progId="Equation.DSMT4">
                  <p:embed/>
                </p:oleObj>
              </mc:Choice>
              <mc:Fallback>
                <p:oleObj name="Equation" r:id="rId23" imgW="469900" imgH="5080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733800"/>
                        <a:ext cx="10572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6" name="Object 22"/>
          <p:cNvGraphicFramePr>
            <a:graphicFrameLocks noChangeAspect="1"/>
          </p:cNvGraphicFramePr>
          <p:nvPr/>
        </p:nvGraphicFramePr>
        <p:xfrm>
          <a:off x="5257800" y="5257800"/>
          <a:ext cx="9874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25" imgW="469900" imgH="508000" progId="Equation.DSMT4">
                  <p:embed/>
                </p:oleObj>
              </mc:Choice>
              <mc:Fallback>
                <p:oleObj name="Equation" r:id="rId25" imgW="469900" imgH="5080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257800"/>
                        <a:ext cx="9874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112</Words>
  <Application>Microsoft Office PowerPoint</Application>
  <PresentationFormat>On-screen Show (4:3)</PresentationFormat>
  <Paragraphs>50</Paragraphs>
  <Slides>8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Default Design</vt:lpstr>
      <vt:lpstr>Equation</vt:lpstr>
      <vt:lpstr>Glencoe Test and Review Software Equation</vt:lpstr>
      <vt:lpstr>Review</vt:lpstr>
      <vt:lpstr>PowerPoint Presentation</vt:lpstr>
      <vt:lpstr> If whole numbers or mixed numbers appear in the multiplication problem, they must be changed into fractions before you can work the problem.</vt:lpstr>
      <vt:lpstr>PowerPoint Presentation</vt:lpstr>
      <vt:lpstr>Write the steps for multiplying mixed numbers in your notes:</vt:lpstr>
      <vt:lpstr>PowerPoint Presentation</vt:lpstr>
      <vt:lpstr>Your turn to try a few!!</vt:lpstr>
      <vt:lpstr>Partner Practice</vt:lpstr>
    </vt:vector>
  </TitlesOfParts>
  <Company>Irving Independent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Mixed Numbers 05/19/03</dc:title>
  <dc:creator>Ines Morua</dc:creator>
  <cp:lastModifiedBy>jwalski</cp:lastModifiedBy>
  <cp:revision>45</cp:revision>
  <dcterms:created xsi:type="dcterms:W3CDTF">2003-05-01T02:44:40Z</dcterms:created>
  <dcterms:modified xsi:type="dcterms:W3CDTF">2016-05-11T17:38:40Z</dcterms:modified>
</cp:coreProperties>
</file>