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4" d="100"/>
          <a:sy n="84" d="100"/>
        </p:scale>
        <p:origin x="-14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320200-86AD-4D13-B7C3-6205133812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A2255-B07D-4F93-B65A-1599196DD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42504-202B-419C-8D09-817C8DE60C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497AD-5AED-4A02-B79C-8C63DE99CB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2D558-C93B-4CEC-ACA8-C3793D6CFB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E59BC-A504-4004-8C59-F2C867D3A7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E9B10-5BEF-4152-97C4-52CB944821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DC76E-CDBA-495C-BAF2-E3E58F5032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55893-3387-4E46-8AEF-CF69CC39B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82755-2F40-41F9-8AA3-D2DC9F05B9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BDE77-4F26-4CA1-A2B5-DCFDB8ACE1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fld id="{91A69DBA-69B3-4851-A871-66F01571A3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743200"/>
            <a:ext cx="6324600" cy="1143000"/>
          </a:xfrm>
        </p:spPr>
        <p:txBody>
          <a:bodyPr/>
          <a:lstStyle/>
          <a:p>
            <a:r>
              <a:rPr lang="en-US" sz="8800"/>
              <a:t>Multiplying With Fractions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4343400"/>
            <a:ext cx="4572000" cy="1752600"/>
          </a:xfrm>
        </p:spPr>
        <p:txBody>
          <a:bodyPr/>
          <a:lstStyle/>
          <a:p>
            <a:r>
              <a:rPr lang="en-US" sz="4000"/>
              <a:t>Lesson 5-1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96000" cy="1143000"/>
          </a:xfrm>
        </p:spPr>
        <p:txBody>
          <a:bodyPr/>
          <a:lstStyle/>
          <a:p>
            <a:r>
              <a:rPr lang="en-US"/>
              <a:t>Homework Time!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066800"/>
            <a:ext cx="6838950" cy="5686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Just Follow These Easy Steps!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Multiply the numerators and write down the answer as your new numerator.</a:t>
            </a:r>
          </a:p>
          <a:p>
            <a:r>
              <a:rPr lang="en-US"/>
              <a:t>Multiply the denominators and write down the answer as your new denominator.</a:t>
            </a:r>
          </a:p>
          <a:p>
            <a:r>
              <a:rPr lang="en-US"/>
              <a:t>Simplify.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743200" cy="1143000"/>
          </a:xfrm>
        </p:spPr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5334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457200" y="2362200"/>
            <a:ext cx="990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85800" y="2286000"/>
            <a:ext cx="5334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828800" y="17526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971800" y="14478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2590800" y="2362200"/>
            <a:ext cx="1219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895600" y="22860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114800" y="1905000"/>
            <a:ext cx="685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4953000" y="2362200"/>
            <a:ext cx="1219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105400" y="1447800"/>
            <a:ext cx="12192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105400" y="2209800"/>
            <a:ext cx="990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32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09600" y="4419600"/>
            <a:ext cx="7086600" cy="1958975"/>
          </a:xfrm>
          <a:prstGeom prst="rect">
            <a:avLst/>
          </a:prstGeom>
          <a:solidFill>
            <a:schemeClr val="accent2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There are no common factors for 15 and 32, so this fraction cannot be simplified.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utoUpdateAnimBg="0"/>
      <p:bldP spid="19469" grpId="0" autoUpdateAnimBg="0"/>
      <p:bldP spid="1947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667000" cy="1143000"/>
          </a:xfrm>
        </p:spPr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5334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04800" y="2971800"/>
            <a:ext cx="1066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33400" y="29718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905000" y="23622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971800" y="1905000"/>
            <a:ext cx="5334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743200" y="2971800"/>
            <a:ext cx="990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971800" y="2895600"/>
            <a:ext cx="685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114800" y="2514600"/>
            <a:ext cx="685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4953000" y="3048000"/>
            <a:ext cx="1447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334000" y="2057400"/>
            <a:ext cx="990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181600" y="2895600"/>
            <a:ext cx="1066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36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81000" y="4343400"/>
            <a:ext cx="7239000" cy="1592263"/>
          </a:xfrm>
          <a:prstGeom prst="rect">
            <a:avLst/>
          </a:prstGeom>
          <a:solidFill>
            <a:schemeClr val="accent2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This fraction can be reduced. Divide the numerator and denominator by the GCF, which is 6.</a:t>
            </a:r>
            <a:endParaRPr lang="en-US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705600" y="2438400"/>
            <a:ext cx="990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7467600" y="3048000"/>
            <a:ext cx="1219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7848600" y="2133600"/>
            <a:ext cx="685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7848600" y="28956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 autoUpdateAnimBg="0"/>
      <p:bldP spid="20493" grpId="0" autoUpdateAnimBg="0"/>
      <p:bldP spid="20494" grpId="0" animBg="1" autoUpdateAnimBg="0"/>
      <p:bldP spid="20495" grpId="0" autoUpdateAnimBg="0"/>
      <p:bldP spid="20496" grpId="0" animBg="1"/>
      <p:bldP spid="20497" grpId="0" autoUpdateAnimBg="0"/>
      <p:bldP spid="2049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96000" cy="1143000"/>
          </a:xfrm>
        </p:spPr>
        <p:txBody>
          <a:bodyPr/>
          <a:lstStyle/>
          <a:p>
            <a:r>
              <a:rPr lang="en-US"/>
              <a:t>Multiplying by a Whole Number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7391400" cy="2566988"/>
          </a:xfrm>
          <a:prstGeom prst="rect">
            <a:avLst/>
          </a:prstGeom>
          <a:solidFill>
            <a:schemeClr val="accent2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If you want to multiply a fraction by a whole number, turn your whole number into a fraction by placing a 1 as the denominator. If your answer is improper, divide the bottom into the top.</a:t>
            </a:r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37338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52400" y="4724400"/>
            <a:ext cx="990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81000" y="4648200"/>
            <a:ext cx="5334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371600" y="4191000"/>
            <a:ext cx="685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12954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1981200" y="4724400"/>
            <a:ext cx="1295400" cy="0"/>
          </a:xfrm>
          <a:prstGeom prst="line">
            <a:avLst/>
          </a:prstGeom>
          <a:noFill/>
          <a:ln w="5715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286000" y="4648200"/>
            <a:ext cx="990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1</a:t>
            </a:r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505200" y="4267200"/>
            <a:ext cx="8382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4267200" y="4724400"/>
            <a:ext cx="1066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343400" y="3886200"/>
            <a:ext cx="11430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80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495800" y="4572000"/>
            <a:ext cx="685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5562600" y="4267200"/>
            <a:ext cx="1066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6248400" y="4114800"/>
            <a:ext cx="1371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nimBg="1"/>
      <p:bldP spid="21514" grpId="0" autoUpdateAnimBg="0"/>
      <p:bldP spid="21515" grpId="0" autoUpdateAnimBg="0"/>
      <p:bldP spid="21516" grpId="0" animBg="1"/>
      <p:bldP spid="21517" grpId="0" autoUpdateAnimBg="0"/>
      <p:bldP spid="21518" grpId="0" autoUpdateAnimBg="0"/>
      <p:bldP spid="21519" grpId="0" autoUpdateAnimBg="0"/>
      <p:bldP spid="215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343400" cy="1143000"/>
          </a:xfrm>
        </p:spPr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11430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752600" y="13716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667000" y="990600"/>
            <a:ext cx="685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438400" y="1981200"/>
            <a:ext cx="990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667000" y="1828800"/>
            <a:ext cx="7620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609600" y="1981200"/>
            <a:ext cx="990600" cy="0"/>
          </a:xfrm>
          <a:prstGeom prst="line">
            <a:avLst/>
          </a:prstGeom>
          <a:noFill/>
          <a:ln w="5715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762000" y="1828800"/>
            <a:ext cx="7620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1</a:t>
            </a:r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733800" y="14478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4572000" y="1981200"/>
            <a:ext cx="1143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4648200" y="1066800"/>
            <a:ext cx="1447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800600" y="1828800"/>
            <a:ext cx="8382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304800" y="2819400"/>
            <a:ext cx="5105400" cy="679450"/>
          </a:xfrm>
          <a:prstGeom prst="rect">
            <a:avLst/>
          </a:prstGeom>
          <a:solidFill>
            <a:schemeClr val="accent2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15 and 6 have a GCF of 3.</a:t>
            </a:r>
            <a:endParaRPr lang="en-US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943600" y="1447800"/>
            <a:ext cx="9144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6705600" y="1981200"/>
            <a:ext cx="990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934200" y="9906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6934200" y="1828800"/>
            <a:ext cx="8382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819400" y="3657600"/>
            <a:ext cx="6324600" cy="1228725"/>
          </a:xfrm>
          <a:prstGeom prst="rect">
            <a:avLst/>
          </a:prstGeom>
          <a:solidFill>
            <a:schemeClr val="accent2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Five halves is improper, so we divide the bottom into the top.</a:t>
            </a:r>
            <a:endParaRPr lang="en-US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228600" y="45720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914400" y="4572000"/>
            <a:ext cx="990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V="1">
            <a:off x="838200" y="4724400"/>
            <a:ext cx="0" cy="609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838200" y="4724400"/>
            <a:ext cx="838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990600" y="38100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914400" y="5181600"/>
            <a:ext cx="4572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609600" y="5791200"/>
            <a:ext cx="30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533400" y="6096000"/>
            <a:ext cx="1219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914400" y="6019800"/>
            <a:ext cx="5334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2209800" y="5715000"/>
            <a:ext cx="1219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4038600" y="5257800"/>
            <a:ext cx="609600" cy="1189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2</a:t>
            </a:r>
            <a:endParaRPr lang="en-US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4724400" y="5867400"/>
            <a:ext cx="457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4724400" y="5257800"/>
            <a:ext cx="5334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</a:t>
            </a:r>
            <a:endParaRPr lang="en-US"/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4724400" y="5791200"/>
            <a:ext cx="3810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nimBg="1"/>
      <p:bldP spid="22537" grpId="0" autoUpdateAnimBg="0"/>
      <p:bldP spid="22538" grpId="0" autoUpdateAnimBg="0"/>
      <p:bldP spid="22539" grpId="0" animBg="1"/>
      <p:bldP spid="22540" grpId="0" autoUpdateAnimBg="0"/>
      <p:bldP spid="22541" grpId="0" autoUpdateAnimBg="0"/>
      <p:bldP spid="22542" grpId="0" animBg="1" autoUpdateAnimBg="0"/>
      <p:bldP spid="22543" grpId="0" autoUpdateAnimBg="0"/>
      <p:bldP spid="22544" grpId="0" animBg="1"/>
      <p:bldP spid="22545" grpId="0" autoUpdateAnimBg="0"/>
      <p:bldP spid="22546" grpId="0" autoUpdateAnimBg="0"/>
      <p:bldP spid="22547" grpId="0" animBg="1" autoUpdateAnimBg="0"/>
      <p:bldP spid="22548" grpId="0" autoUpdateAnimBg="0"/>
      <p:bldP spid="22549" grpId="0" autoUpdateAnimBg="0"/>
      <p:bldP spid="22550" grpId="0" animBg="1"/>
      <p:bldP spid="22551" grpId="0" animBg="1"/>
      <p:bldP spid="22552" grpId="0" autoUpdateAnimBg="0"/>
      <p:bldP spid="22553" grpId="0" autoUpdateAnimBg="0"/>
      <p:bldP spid="22554" grpId="0" animBg="1"/>
      <p:bldP spid="22555" grpId="0" animBg="1"/>
      <p:bldP spid="22556" grpId="0" autoUpdateAnimBg="0"/>
      <p:bldP spid="22557" grpId="0" animBg="1"/>
      <p:bldP spid="22558" grpId="0" autoUpdateAnimBg="0"/>
      <p:bldP spid="22559" grpId="0" animBg="1"/>
      <p:bldP spid="22560" grpId="0" autoUpdateAnimBg="0"/>
      <p:bldP spid="2256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152400"/>
            <a:ext cx="6096000" cy="1143000"/>
          </a:xfrm>
        </p:spPr>
        <p:txBody>
          <a:bodyPr/>
          <a:lstStyle/>
          <a:p>
            <a:r>
              <a:rPr lang="en-US"/>
              <a:t>Simplifying Factors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r>
              <a:rPr lang="en-US"/>
              <a:t>Before you multiply, you can make the problem simpler.</a:t>
            </a:r>
          </a:p>
          <a:p>
            <a:r>
              <a:rPr lang="en-US"/>
              <a:t>You can find the GCF of any numerator and denominator.</a:t>
            </a:r>
          </a:p>
          <a:p>
            <a:r>
              <a:rPr lang="en-US"/>
              <a:t>Find a factor that equally divides the top number and bottom number, divide, and rewrite the problem.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81000" y="2743200"/>
            <a:ext cx="9906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33400" y="26670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676400" y="21336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514600" y="18288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8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2438400" y="2743200"/>
            <a:ext cx="838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362200" y="2590800"/>
            <a:ext cx="106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16</a:t>
            </a:r>
          </a:p>
        </p:txBody>
      </p:sp>
      <p:sp>
        <p:nvSpPr>
          <p:cNvPr id="26634" name="Text Box 10" descr="Purple mesh"/>
          <p:cNvSpPr txBox="1">
            <a:spLocks noChangeArrowheads="1"/>
          </p:cNvSpPr>
          <p:nvPr/>
        </p:nvSpPr>
        <p:spPr bwMode="auto">
          <a:xfrm>
            <a:off x="5105400" y="1524000"/>
            <a:ext cx="3886200" cy="9842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In the second fraction, 8 and 16 have a GCF of 8.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2438400" y="2133600"/>
            <a:ext cx="762000" cy="381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2438400" y="2895600"/>
            <a:ext cx="838200" cy="533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Text Box 13" descr="Purple mesh"/>
          <p:cNvSpPr txBox="1">
            <a:spLocks noChangeArrowheads="1"/>
          </p:cNvSpPr>
          <p:nvPr/>
        </p:nvSpPr>
        <p:spPr bwMode="auto">
          <a:xfrm>
            <a:off x="5105400" y="2667000"/>
            <a:ext cx="3886200" cy="55721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8 ÷ 8 = 1 and 16 ÷ 8 = 2</a:t>
            </a:r>
            <a:endParaRPr lang="en-US" sz="1600">
              <a:latin typeface="MS Shell Dlg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124200" y="18288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276600" y="25908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26640" name="Text Box 16" descr="Purple mesh"/>
          <p:cNvSpPr txBox="1">
            <a:spLocks noChangeArrowheads="1"/>
          </p:cNvSpPr>
          <p:nvPr/>
        </p:nvSpPr>
        <p:spPr bwMode="auto">
          <a:xfrm>
            <a:off x="5105400" y="3429000"/>
            <a:ext cx="3810000" cy="12255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Now, multiply with the simpler numbers. 5 x 1 = 5 and 7 x 2 = 14.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2286000" y="41148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1905000" y="5105400"/>
            <a:ext cx="13716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057400" y="5181600"/>
            <a:ext cx="129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nimBg="1" autoUpdateAnimBg="0"/>
      <p:bldP spid="26635" grpId="0" animBg="1"/>
      <p:bldP spid="26636" grpId="0" animBg="1"/>
      <p:bldP spid="26637" grpId="0" animBg="1" autoUpdateAnimBg="0"/>
      <p:bldP spid="26638" grpId="0" autoUpdateAnimBg="0"/>
      <p:bldP spid="26639" grpId="0" autoUpdateAnimBg="0"/>
      <p:bldP spid="26640" grpId="0" animBg="1" autoUpdateAnimBg="0"/>
      <p:bldP spid="26641" grpId="0" autoUpdateAnimBg="0"/>
      <p:bldP spid="26642" grpId="0" animBg="1"/>
      <p:bldP spid="2664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81000" y="2667000"/>
            <a:ext cx="1066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09600" y="26670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676400" y="2057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667000" y="16764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438400" y="2667000"/>
            <a:ext cx="1066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438400" y="2590800"/>
            <a:ext cx="990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12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800600" y="1371600"/>
            <a:ext cx="4343400" cy="1590675"/>
          </a:xfrm>
          <a:prstGeom prst="rect">
            <a:avLst/>
          </a:prstGeom>
          <a:solidFill>
            <a:srgbClr val="000066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The top of the first fraction and the bottom of the second fraction have a common factor. The GCF of 2 and 12 is 2.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V="1">
            <a:off x="533400" y="1905000"/>
            <a:ext cx="7620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V="1">
            <a:off x="2590800" y="2971800"/>
            <a:ext cx="838200" cy="381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800600" y="3124200"/>
            <a:ext cx="4343400" cy="557213"/>
          </a:xfrm>
          <a:prstGeom prst="rect">
            <a:avLst/>
          </a:prstGeom>
          <a:solidFill>
            <a:srgbClr val="000066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2 </a:t>
            </a:r>
            <a:r>
              <a:rPr lang="en-US" sz="2800">
                <a:solidFill>
                  <a:schemeClr val="bg1"/>
                </a:solidFill>
              </a:rPr>
              <a:t>÷</a:t>
            </a:r>
            <a:r>
              <a:rPr lang="en-US" sz="2400">
                <a:solidFill>
                  <a:schemeClr val="bg1"/>
                </a:solidFill>
                <a:latin typeface="MS Shell Dlg"/>
              </a:rPr>
              <a:t> 2 = 1, and 12 </a:t>
            </a:r>
            <a:r>
              <a:rPr lang="en-US" sz="2800">
                <a:solidFill>
                  <a:schemeClr val="bg1"/>
                </a:solidFill>
              </a:rPr>
              <a:t>÷</a:t>
            </a:r>
            <a:r>
              <a:rPr lang="en-US" sz="2400">
                <a:solidFill>
                  <a:schemeClr val="bg1"/>
                </a:solidFill>
                <a:latin typeface="MS Shell Dlg"/>
              </a:rPr>
              <a:t> 2 = 6.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0" y="1600200"/>
            <a:ext cx="38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3429000" y="25146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609600" y="4191000"/>
            <a:ext cx="2133600" cy="495300"/>
          </a:xfrm>
          <a:prstGeom prst="rect">
            <a:avLst/>
          </a:prstGeom>
          <a:solidFill>
            <a:srgbClr val="000066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Now, multiply:</a:t>
            </a: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1752600" y="5638800"/>
            <a:ext cx="1447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2209800" y="46482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5</a:t>
            </a:r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1981200" y="5562600"/>
            <a:ext cx="152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 animBg="1" autoUpdateAnimBg="0"/>
      <p:bldP spid="27659" grpId="0" animBg="1"/>
      <p:bldP spid="27660" grpId="0" animBg="1"/>
      <p:bldP spid="27661" grpId="0" animBg="1" autoUpdateAnimBg="0"/>
      <p:bldP spid="27662" grpId="0" autoUpdateAnimBg="0"/>
      <p:bldP spid="27663" grpId="0" autoUpdateAnimBg="0"/>
      <p:bldP spid="27664" grpId="0" animBg="1" autoUpdateAnimBg="0"/>
      <p:bldP spid="27665" grpId="0" animBg="1"/>
      <p:bldP spid="27666" grpId="0" autoUpdateAnimBg="0"/>
      <p:bldP spid="27667" grpId="0" autoUpdateAnimBg="0"/>
    </p:bldLst>
  </p:timing>
</p:sld>
</file>

<file path=ppt/theme/theme1.xml><?xml version="1.0" encoding="utf-8"?>
<a:theme xmlns:a="http://schemas.openxmlformats.org/drawingml/2006/main" name="Generic (Standard)">
  <a:themeElements>
    <a:clrScheme name="Generic (Standard)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Generic (Standard)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eneric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Office\Templates\Presentations\Generic (Standard).pot</Template>
  <TotalTime>49</TotalTime>
  <Words>355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Times New Roman</vt:lpstr>
      <vt:lpstr>Arial Narrow</vt:lpstr>
      <vt:lpstr>Arial</vt:lpstr>
      <vt:lpstr>Monotype Sorts</vt:lpstr>
      <vt:lpstr>MS Shell Dlg</vt:lpstr>
      <vt:lpstr>Generic (Standard)</vt:lpstr>
      <vt:lpstr>Multiplying With Fractions</vt:lpstr>
      <vt:lpstr>Just Follow These Easy Steps!</vt:lpstr>
      <vt:lpstr>Example 1</vt:lpstr>
      <vt:lpstr>Example 2</vt:lpstr>
      <vt:lpstr>Multiplying by a Whole Number</vt:lpstr>
      <vt:lpstr>Another Example</vt:lpstr>
      <vt:lpstr>Simplifying Factors</vt:lpstr>
      <vt:lpstr>Example 1</vt:lpstr>
      <vt:lpstr>Example 2</vt:lpstr>
      <vt:lpstr>Homework Time!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With Fractions</dc:title>
  <dc:creator>Administrator</dc:creator>
  <cp:lastModifiedBy>jwalski</cp:lastModifiedBy>
  <cp:revision>15</cp:revision>
  <dcterms:created xsi:type="dcterms:W3CDTF">2004-12-09T01:42:57Z</dcterms:created>
  <dcterms:modified xsi:type="dcterms:W3CDTF">2014-10-16T11:34:45Z</dcterms:modified>
</cp:coreProperties>
</file>