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36A646-3438-4DB1-9F24-531F10814B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68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1FEB92-FFDD-49AB-91E5-0835997F7F0B}" type="slidenum">
              <a:rPr lang="en-US"/>
              <a:pPr/>
              <a:t>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3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Borders\BackgroundLandscape\GCT00236.wmf"/>
          <p:cNvPicPr>
            <a:picLocks noChangeAspect="1" noChangeArrowheads="1"/>
          </p:cNvPicPr>
          <p:nvPr/>
        </p:nvPicPr>
        <p:blipFill>
          <a:blip r:embed="rId2" cstate="print"/>
          <a:srcRect b="222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30480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46B61E-6411-4D2B-BE04-48B44D645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2C3E9-EE2B-4139-B744-3B2CE17886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37F37-0EAB-48BE-AED6-9E6CE9B61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32C6D-373E-4D05-89CA-3F0B24CC5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36B5C-68DD-4D15-BE40-0ACD3E9432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FDA8D-0E4B-49F6-979A-E728283EE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C1594-7A7A-4CFF-8D6A-01A83B7C2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6266B-8A62-43FE-8261-9BFBC682F6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1A442-B914-4595-8191-933F1A9CA2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BB365-08D5-4BA3-B175-9C4593337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2672E-E386-4C18-8D61-884DB478C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Borders\BackgroundLandscape\GCT00236.wmf"/>
          <p:cNvPicPr>
            <a:picLocks noChangeAspect="1" noChangeArrowheads="1"/>
          </p:cNvPicPr>
          <p:nvPr/>
        </p:nvPicPr>
        <p:blipFill>
          <a:blip r:embed="rId13" cstate="print"/>
          <a:srcRect b="467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5" name="Picture 3" descr="E:\Borders\BackgroundLandscape\GCT00236.wmf"/>
          <p:cNvPicPr>
            <a:picLocks noChangeAspect="1" noChangeArrowheads="1"/>
          </p:cNvPicPr>
          <p:nvPr/>
        </p:nvPicPr>
        <p:blipFill>
          <a:blip r:embed="rId14" cstate="print"/>
          <a:srcRect l="60834" t="60840" r="20833" b="18518"/>
          <a:stretch>
            <a:fillRect/>
          </a:stretch>
        </p:blipFill>
        <p:spPr bwMode="auto">
          <a:xfrm>
            <a:off x="7467600" y="5410200"/>
            <a:ext cx="1676400" cy="144780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0E1F7F-45CF-47D3-8C17-FE1245ADDA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Least Common Multiples and Greatest Common Factors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   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304800" y="1066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x 12 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" y="17526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 x 6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" y="23622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x 4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8600" y="29718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x 3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52400" y="3352800"/>
            <a:ext cx="1219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828800" y="1524000"/>
            <a:ext cx="3200400" cy="14747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Factors of 12:</a:t>
            </a:r>
          </a:p>
          <a:p>
            <a:pPr>
              <a:spcBef>
                <a:spcPct val="50000"/>
              </a:spcBef>
            </a:pPr>
            <a:r>
              <a:rPr lang="en-US"/>
              <a:t>1, 2, 3, 4, 6,12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791200" y="5334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42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5334000" y="1143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410200" y="11430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x 42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410200" y="16764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 x 21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410200" y="2209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x 14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410200" y="28194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x ??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5334000" y="32004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410200" y="3429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x ??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5334000" y="3810000"/>
            <a:ext cx="14478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410200" y="3962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x 7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410200" y="45720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 x 6</a:t>
            </a: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334000" y="4953000"/>
            <a:ext cx="1219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524000" y="3276600"/>
            <a:ext cx="3810000" cy="20240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Factors of 42:</a:t>
            </a:r>
          </a:p>
          <a:p>
            <a:pPr>
              <a:spcBef>
                <a:spcPct val="50000"/>
              </a:spcBef>
            </a:pPr>
            <a:r>
              <a:rPr lang="en-US"/>
              <a:t>1, 2, 3, 6, 7, 14, 21, 42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0" y="5410200"/>
            <a:ext cx="66294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Common Factors: 1, 2, 3, 6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914400" y="6207125"/>
            <a:ext cx="65532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Greatest Common Factor: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utoUpdateAnimBg="0"/>
      <p:bldP spid="17414" grpId="0" autoUpdateAnimBg="0"/>
      <p:bldP spid="17415" grpId="0" autoUpdateAnimBg="0"/>
      <p:bldP spid="17416" grpId="0" animBg="1"/>
      <p:bldP spid="17417" grpId="0" animBg="1" autoUpdateAnimBg="0"/>
      <p:bldP spid="17418" grpId="0" autoUpdateAnimBg="0"/>
      <p:bldP spid="17419" grpId="0" animBg="1"/>
      <p:bldP spid="17420" grpId="0" autoUpdateAnimBg="0"/>
      <p:bldP spid="17421" grpId="0" autoUpdateAnimBg="0"/>
      <p:bldP spid="17422" grpId="0" autoUpdateAnimBg="0"/>
      <p:bldP spid="17423" grpId="0" autoUpdateAnimBg="0"/>
      <p:bldP spid="17424" grpId="0" animBg="1"/>
      <p:bldP spid="17425" grpId="0" autoUpdateAnimBg="0"/>
      <p:bldP spid="17426" grpId="0" animBg="1"/>
      <p:bldP spid="17427" grpId="0" autoUpdateAnimBg="0"/>
      <p:bldP spid="17428" grpId="0" autoUpdateAnimBg="0"/>
      <p:bldP spid="17429" grpId="0" animBg="1"/>
      <p:bldP spid="17430" grpId="0" animBg="1" autoUpdateAnimBg="0"/>
      <p:bldP spid="17431" grpId="0" animBg="1" autoUpdateAnimBg="0"/>
      <p:bldP spid="1743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What is the GCF of 18 and 27?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18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57200" y="190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7086600" y="1295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27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7056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04800" y="1828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x 18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04800" y="24384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 x 9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04800" y="30480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x 6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04800" y="37338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x ?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28600" y="41148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04800" y="43434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x ?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28600" y="4724400"/>
            <a:ext cx="1219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304800" y="50292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x 3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52400" y="5410200"/>
            <a:ext cx="1371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362200" y="1371600"/>
            <a:ext cx="3124200" cy="14747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Factors of 18:</a:t>
            </a:r>
          </a:p>
          <a:p>
            <a:pPr>
              <a:spcBef>
                <a:spcPct val="50000"/>
              </a:spcBef>
            </a:pPr>
            <a:r>
              <a:rPr lang="en-US"/>
              <a:t>1, 2, 3, 6, 9, 18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705600" y="1828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x 27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6705600" y="22860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 x ?</a:t>
            </a: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6629400" y="26670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6705600" y="2743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x 9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6705600" y="32004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x ?</a:t>
            </a: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6629400" y="3505200"/>
            <a:ext cx="1295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705600" y="36576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x ?</a:t>
            </a: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6705600" y="3962400"/>
            <a:ext cx="990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6705600" y="41148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x ?</a:t>
            </a: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6553200" y="4495800"/>
            <a:ext cx="14478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6705600" y="45720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 x ?</a:t>
            </a: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6553200" y="4876800"/>
            <a:ext cx="1371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6705600" y="49530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 x ?</a:t>
            </a:r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6553200" y="5334000"/>
            <a:ext cx="1219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705600" y="5410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 x 3</a:t>
            </a:r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6629400" y="5715000"/>
            <a:ext cx="1219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2362200" y="3124200"/>
            <a:ext cx="3124200" cy="14747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Factors of 27:</a:t>
            </a:r>
          </a:p>
          <a:p>
            <a:pPr>
              <a:spcBef>
                <a:spcPct val="50000"/>
              </a:spcBef>
            </a:pPr>
            <a:r>
              <a:rPr lang="en-US"/>
              <a:t>1, 3, 9, 27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2362200" y="4648200"/>
            <a:ext cx="37338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Common Factors: 1, 3, 9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2362200" y="6019800"/>
            <a:ext cx="37338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GCF: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nimBg="1"/>
      <p:bldP spid="18444" grpId="0" autoUpdateAnimBg="0"/>
      <p:bldP spid="18445" grpId="0" animBg="1"/>
      <p:bldP spid="18446" grpId="0" autoUpdateAnimBg="0"/>
      <p:bldP spid="18447" grpId="0" animBg="1"/>
      <p:bldP spid="18448" grpId="0" animBg="1" autoUpdateAnimBg="0"/>
      <p:bldP spid="18449" grpId="0" autoUpdateAnimBg="0"/>
      <p:bldP spid="18450" grpId="0" autoUpdateAnimBg="0"/>
      <p:bldP spid="18451" grpId="0" animBg="1"/>
      <p:bldP spid="18452" grpId="0" autoUpdateAnimBg="0"/>
      <p:bldP spid="18453" grpId="0" autoUpdateAnimBg="0"/>
      <p:bldP spid="18454" grpId="0" animBg="1"/>
      <p:bldP spid="18455" grpId="0" autoUpdateAnimBg="0"/>
      <p:bldP spid="18456" grpId="0" animBg="1"/>
      <p:bldP spid="18457" grpId="0" autoUpdateAnimBg="0"/>
      <p:bldP spid="18458" grpId="0" animBg="1"/>
      <p:bldP spid="18459" grpId="0" autoUpdateAnimBg="0"/>
      <p:bldP spid="18460" grpId="0" animBg="1"/>
      <p:bldP spid="18461" grpId="0" autoUpdateAnimBg="0"/>
      <p:bldP spid="18462" grpId="0" animBg="1"/>
      <p:bldP spid="18463" grpId="0" autoUpdateAnimBg="0"/>
      <p:bldP spid="18464" grpId="0" animBg="1"/>
      <p:bldP spid="18465" grpId="0" animBg="1" autoUpdateAnimBg="0"/>
      <p:bldP spid="18466" grpId="0" animBg="1" autoUpdateAnimBg="0"/>
      <p:bldP spid="1846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/>
              <a:t>What is the GCF of 48 and 60?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48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572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819400" y="990600"/>
            <a:ext cx="76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60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819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52400" y="14478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x 48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52400" y="19812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 x 24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52400" y="25146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x 16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52400" y="30480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x 12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52400" y="36576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x 8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2438400" y="14478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x 60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438400" y="19050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 x 30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438400" y="23622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x 20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438400" y="2819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x 15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2438400" y="32766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 x 12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2438400" y="37338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 x 10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4648200" y="685800"/>
            <a:ext cx="4191000" cy="20240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Factors of 48:</a:t>
            </a:r>
          </a:p>
          <a:p>
            <a:pPr>
              <a:spcBef>
                <a:spcPct val="50000"/>
              </a:spcBef>
            </a:pPr>
            <a:r>
              <a:rPr lang="en-US"/>
              <a:t>1, 2, 3, 4, 6, 8, 12, 16, 24, 48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572000" y="2819400"/>
            <a:ext cx="4267200" cy="20240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Factors of 60:</a:t>
            </a:r>
          </a:p>
          <a:p>
            <a:pPr>
              <a:spcBef>
                <a:spcPct val="50000"/>
              </a:spcBef>
            </a:pPr>
            <a:r>
              <a:rPr lang="en-US"/>
              <a:t>1, 2, 3, 4, 5, 6, 10, 12, 15, 20, 30, 60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04800" y="4953000"/>
            <a:ext cx="7391400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Common Factors: 1, 2, 3, 4, 6, 12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04800" y="5791200"/>
            <a:ext cx="58674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GCF: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utoUpdateAnimBg="0"/>
      <p:bldP spid="19464" grpId="0" autoUpdateAnimBg="0"/>
      <p:bldP spid="19465" grpId="0" autoUpdateAnimBg="0"/>
      <p:bldP spid="19466" grpId="0" autoUpdateAnimBg="0"/>
      <p:bldP spid="19467" grpId="0" autoUpdateAnimBg="0"/>
      <p:bldP spid="19468" grpId="0" autoUpdateAnimBg="0"/>
      <p:bldP spid="19469" grpId="0" autoUpdateAnimBg="0"/>
      <p:bldP spid="19470" grpId="0" autoUpdateAnimBg="0"/>
      <p:bldP spid="19471" grpId="0" autoUpdateAnimBg="0"/>
      <p:bldP spid="19472" grpId="0" autoUpdateAnimBg="0"/>
      <p:bldP spid="19473" grpId="0" autoUpdateAnimBg="0"/>
      <p:bldP spid="19474" grpId="0" animBg="1" autoUpdateAnimBg="0"/>
      <p:bldP spid="19475" grpId="0" animBg="1" autoUpdateAnimBg="0"/>
      <p:bldP spid="19476" grpId="0" animBg="1" autoUpdateAnimBg="0"/>
      <p:bldP spid="1947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-304800"/>
            <a:ext cx="7772400" cy="1143000"/>
          </a:xfrm>
        </p:spPr>
        <p:txBody>
          <a:bodyPr/>
          <a:lstStyle/>
          <a:p>
            <a:r>
              <a:rPr lang="en-US"/>
              <a:t>Homework Time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52500"/>
            <a:ext cx="7696200" cy="5905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Least Common Multiple (LCM)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385888"/>
          </a:xfrm>
        </p:spPr>
        <p:txBody>
          <a:bodyPr/>
          <a:lstStyle/>
          <a:p>
            <a:r>
              <a:rPr lang="en-US"/>
              <a:t>The least common multiple is the smallest number that is common between two lists of multiples.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EXAMPLE: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Find the LCM of 12 and 18</a:t>
            </a:r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4267200" cy="47704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multiples of 12: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12 x 1 = 12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12 x 2 =24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12 x 3 = 36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12 x 4 = 48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12 x 5 =60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800600" y="1905000"/>
            <a:ext cx="4038600" cy="47704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multiples of  18: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18 x 1 = 18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18 x 2 = 36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18 x 3 = 54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18 x 4 = 72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18 x 5 = 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 autoUpdateAnimBg="0"/>
      <p:bldP spid="1024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4191000" cy="650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12, 24, 36, 48, 60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4191000" cy="650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18, 36, 54, 72, 90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47800" y="2362200"/>
            <a:ext cx="7162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first number you see in both lists is 36.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1219200" y="1219200"/>
            <a:ext cx="6096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1905000" y="381000"/>
            <a:ext cx="685800" cy="685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371600" y="3733800"/>
            <a:ext cx="678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least common multiple of 12 and 18 is 36.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animBg="1" autoUpdateAnimBg="0"/>
      <p:bldP spid="11268" grpId="0" autoUpdateAnimBg="0"/>
      <p:bldP spid="11270" grpId="0" animBg="1"/>
      <p:bldP spid="11271" grpId="0" animBg="1"/>
      <p:bldP spid="112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2: </a:t>
            </a:r>
            <a:br>
              <a:rPr lang="en-US"/>
            </a:br>
            <a:r>
              <a:rPr lang="en-US"/>
              <a:t>Find the LCM of 9 and 10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5715000" cy="650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9, 18, 27, 36, 45, 54, 63, 72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3200400"/>
            <a:ext cx="5715000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10, 20, 30, 40, 50, 60, 70, 80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3962400"/>
            <a:ext cx="579120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If you don’t see a common multiple, make each list go further.</a:t>
            </a:r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867400" y="2514600"/>
            <a:ext cx="2667000" cy="650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81, 90, 99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19800" y="3200400"/>
            <a:ext cx="2590800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90, 100, 110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6553200" y="25146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6019800" y="32004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9600" y="5029200"/>
            <a:ext cx="58674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LCM of 9 and 10 is 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 autoUpdateAnimBg="0"/>
      <p:bldP spid="12292" grpId="0" animBg="1" autoUpdateAnimBg="0"/>
      <p:bldP spid="12293" grpId="0" animBg="1" autoUpdateAnimBg="0"/>
      <p:bldP spid="12294" grpId="0" animBg="1" autoUpdateAnimBg="0"/>
      <p:bldP spid="12295" grpId="0" animBg="1" autoUpdateAnimBg="0"/>
      <p:bldP spid="12296" grpId="0" animBg="1"/>
      <p:bldP spid="12297" grpId="0" animBg="1"/>
      <p:bldP spid="1229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3:</a:t>
            </a:r>
            <a:br>
              <a:rPr lang="en-US"/>
            </a:br>
            <a:r>
              <a:rPr lang="en-US"/>
              <a:t>Find the LCM of 4 and 12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2057400"/>
            <a:ext cx="2438400" cy="650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4, 8, 12, 16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2819400"/>
            <a:ext cx="2438400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12, 24, 36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1524000" y="20574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609600" y="28194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191000" y="3352800"/>
            <a:ext cx="2971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Answer: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 autoUpdateAnimBg="0"/>
      <p:bldP spid="13316" grpId="0" animBg="1" autoUpdateAnimBg="0"/>
      <p:bldP spid="13317" grpId="0" animBg="1"/>
      <p:bldP spid="13318" grpId="0" animBg="1"/>
      <p:bldP spid="1331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4:</a:t>
            </a:r>
            <a:br>
              <a:rPr lang="en-US"/>
            </a:br>
            <a:r>
              <a:rPr lang="en-US"/>
              <a:t>Find the LCM of 5 and 8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2362200"/>
            <a:ext cx="4114800" cy="650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5, 10, 15, 20, 25, 30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3048000"/>
            <a:ext cx="4114800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8, 16, 24, 32, 40, 48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191000" y="2362200"/>
            <a:ext cx="1524000" cy="650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35, 40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4876800" y="23622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2895600" y="30480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371600" y="4953000"/>
            <a:ext cx="3429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Answer: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 autoUpdateAnimBg="0"/>
      <p:bldP spid="14340" grpId="0" animBg="1" autoUpdateAnimBg="0"/>
      <p:bldP spid="14342" grpId="0" animBg="1" autoUpdateAnimBg="0"/>
      <p:bldP spid="14343" grpId="0" animBg="1"/>
      <p:bldP spid="14344" grpId="0" animBg="1"/>
      <p:bldP spid="1434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5:</a:t>
            </a:r>
            <a:br>
              <a:rPr lang="en-US"/>
            </a:br>
            <a:r>
              <a:rPr lang="en-US"/>
              <a:t>Find the LCM of 6 and 20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09600" y="2286000"/>
            <a:ext cx="4114800" cy="650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6, 12, 18, 24, 30, 36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2971800"/>
            <a:ext cx="4572000" cy="6508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20, 40, 60, 80, 100, 120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495800" y="2286000"/>
            <a:ext cx="2819400" cy="650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42, 48, 54, 60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6553200" y="22860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1981200" y="2971800"/>
            <a:ext cx="685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752600" y="4800600"/>
            <a:ext cx="31242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Answer: 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autoUpdateAnimBg="0"/>
      <p:bldP spid="15364" grpId="0" animBg="1" autoUpdateAnimBg="0"/>
      <p:bldP spid="15365" grpId="0" animBg="1" autoUpdateAnimBg="0"/>
      <p:bldP spid="15366" grpId="0" animBg="1"/>
      <p:bldP spid="15367" grpId="0" animBg="1"/>
      <p:bldP spid="1536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Greatest Common Factor (GCF)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greatest common factor is the largest factor that two numbers share.</a:t>
            </a:r>
          </a:p>
          <a:p>
            <a:r>
              <a:rPr lang="en-US"/>
              <a:t>Let’s find the GCF of 12 and 42.  First, we need to make a list of factors for each number.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methingFishy">
  <a:themeElements>
    <a:clrScheme name="SomethingFish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omethingFish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methingFish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methingFish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ethingFish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ethingFish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ethingFish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ethingFish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methingFish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Office\Templates\SC-Templates\SomethingFishy.pot</Template>
  <TotalTime>119</TotalTime>
  <Words>612</Words>
  <Application>Microsoft Office PowerPoint</Application>
  <PresentationFormat>On-screen Show (4:3)</PresentationFormat>
  <Paragraphs>109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 New Roman</vt:lpstr>
      <vt:lpstr>SomethingFishy</vt:lpstr>
      <vt:lpstr>Least Common Multiples and Greatest Common Factors</vt:lpstr>
      <vt:lpstr>Least Common Multiple (LCM)</vt:lpstr>
      <vt:lpstr>EXAMPLE:  Find the LCM of 12 and 18</vt:lpstr>
      <vt:lpstr>PowerPoint Presentation</vt:lpstr>
      <vt:lpstr>Example 2:  Find the LCM of 9 and 10</vt:lpstr>
      <vt:lpstr>Example 3: Find the LCM of 4 and 12</vt:lpstr>
      <vt:lpstr>Example 4: Find the LCM of 5 and 8</vt:lpstr>
      <vt:lpstr>Example 5: Find the LCM of 6 and 20</vt:lpstr>
      <vt:lpstr>Greatest Common Factor (GCF)</vt:lpstr>
      <vt:lpstr>PowerPoint Presentation</vt:lpstr>
      <vt:lpstr>What is the GCF of 18 and 27?</vt:lpstr>
      <vt:lpstr>What is the GCF of 48 and 60?</vt:lpstr>
      <vt:lpstr>Homework Time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Least Common Multiples and Greatest Common Factors</dc:title>
  <dc:creator>Administrator</dc:creator>
  <cp:lastModifiedBy>jwalski</cp:lastModifiedBy>
  <cp:revision>26</cp:revision>
  <dcterms:created xsi:type="dcterms:W3CDTF">2004-10-26T00:34:05Z</dcterms:created>
  <dcterms:modified xsi:type="dcterms:W3CDTF">2016-05-11T17:31:19Z</dcterms:modified>
</cp:coreProperties>
</file>