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8" r:id="rId4"/>
    <p:sldId id="268" r:id="rId5"/>
    <p:sldId id="259" r:id="rId6"/>
    <p:sldId id="270" r:id="rId7"/>
    <p:sldId id="260" r:id="rId8"/>
    <p:sldId id="261" r:id="rId9"/>
    <p:sldId id="271" r:id="rId10"/>
    <p:sldId id="272" r:id="rId11"/>
    <p:sldId id="262" r:id="rId12"/>
    <p:sldId id="27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5502E9-5C67-499A-9C88-66F119036B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B0-0B27-430A-9F04-C418FCE58E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6813C2-1268-4EE0-854F-A4CFDC75E7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C5A6163-8F0A-4FB7-9880-43A2D26B7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3E340-25A3-454B-9BFF-BC5AC981C3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EEBC7-112D-452B-B2F1-016574CD88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E262C-5BF4-4381-8739-85E490F458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9923F-4651-474C-BABF-2639E8CA54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87CF4-007C-46A6-AE56-ED09CB622D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376C820-8EA1-4973-A13E-43A4C65949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01E9F2-6470-48A9-A9DA-EF39BD5119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11DD41D-715E-4C91-97CA-C1962ACB2D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147" name="Rectangle 5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609600" indent="-609600" eaLnBrk="1" hangingPunct="1">
                  <a:buFontTx/>
                  <a:buNone/>
                </a:pPr>
                <a:r>
                  <a:rPr lang="en-US" dirty="0" smtClean="0"/>
                  <a:t>Evaluate.</a:t>
                </a:r>
              </a:p>
              <a:p>
                <a:pPr marL="609600" indent="-609600" eaLnBrk="1" hangingPunct="1">
                  <a:buFontTx/>
                  <a:buNone/>
                </a:pPr>
                <a:endParaRPr lang="en-US" dirty="0" smtClean="0"/>
              </a:p>
              <a:p>
                <a:pPr marL="609600" indent="-609600" eaLnBrk="1" hangingPunct="1">
                  <a:buFontTx/>
                  <a:buAutoNum type="arabicParenR"/>
                </a:pPr>
                <a:r>
                  <a:rPr lang="en-US" dirty="0" smtClean="0"/>
                  <a:t>5</a:t>
                </a:r>
                <a:r>
                  <a:rPr lang="en-US" baseline="30000" dirty="0" smtClean="0"/>
                  <a:t>3</a:t>
                </a:r>
              </a:p>
              <a:p>
                <a:pPr marL="609600" indent="-609600" eaLnBrk="1" hangingPunct="1">
                  <a:buFontTx/>
                  <a:buAutoNum type="arabicParenR"/>
                </a:pPr>
                <a:endParaRPr lang="en-US" baseline="30000" dirty="0"/>
              </a:p>
              <a:p>
                <a:pPr marL="609600" indent="-609600" eaLnBrk="1" hangingPunct="1">
                  <a:buFontTx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+ 5) - 4</a:t>
                </a:r>
                <a:endParaRPr lang="en-US" dirty="0" smtClean="0"/>
              </a:p>
              <a:p>
                <a:pPr marL="609600" indent="-609600" eaLnBrk="1" hangingPunct="1">
                  <a:buFontTx/>
                  <a:buAutoNum type="arabicParenR"/>
                </a:pPr>
                <a:endParaRPr lang="en-US" baseline="30000" dirty="0" smtClean="0"/>
              </a:p>
              <a:p>
                <a:pPr marL="609600" indent="-609600">
                  <a:buFontTx/>
                  <a:buAutoNum type="arabicParenR"/>
                </a:pPr>
                <a:r>
                  <a:rPr lang="en-US" dirty="0">
                    <a:latin typeface="Comic Sans MS" pitchFamily="66" charset="0"/>
                  </a:rPr>
                  <a:t>One person will contact 6 people.  Each of those will contact 6 other people, and so on.  How many people will be contacted </a:t>
                </a:r>
                <a:r>
                  <a:rPr lang="en-US" u="sng" dirty="0">
                    <a:latin typeface="Comic Sans MS" pitchFamily="66" charset="0"/>
                  </a:rPr>
                  <a:t>in all </a:t>
                </a:r>
                <a:r>
                  <a:rPr lang="en-US" dirty="0">
                    <a:latin typeface="Comic Sans MS" pitchFamily="66" charset="0"/>
                  </a:rPr>
                  <a:t>the 3</a:t>
                </a:r>
                <a:r>
                  <a:rPr lang="en-US" baseline="30000" dirty="0">
                    <a:latin typeface="Comic Sans MS" pitchFamily="66" charset="0"/>
                  </a:rPr>
                  <a:t>rd</a:t>
                </a:r>
                <a:r>
                  <a:rPr lang="en-US" dirty="0">
                    <a:latin typeface="Comic Sans MS" pitchFamily="66" charset="0"/>
                  </a:rPr>
                  <a:t> round?</a:t>
                </a:r>
                <a:endParaRPr lang="en-US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 marL="609600" indent="-609600" eaLnBrk="1" hangingPunct="1">
                  <a:buFontTx/>
                  <a:buAutoNum type="arabicParenR"/>
                </a:pPr>
                <a:endParaRPr lang="en-US" dirty="0" smtClean="0"/>
              </a:p>
            </p:txBody>
          </p:sp>
        </mc:Choice>
        <mc:Fallback>
          <p:sp>
            <p:nvSpPr>
              <p:cNvPr id="6147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1067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Warm-up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24000" y="2819400"/>
          <a:ext cx="5095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215640" imgH="419040" progId="Equation.3">
                  <p:embed/>
                </p:oleObj>
              </mc:Choice>
              <mc:Fallback>
                <p:oleObj name="Equation" r:id="rId3" imgW="21564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19400"/>
                        <a:ext cx="5095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Quotient of Powers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How would we simplify the following problem?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rule for finding a quotient of powers?</a:t>
            </a:r>
          </a:p>
          <a:p>
            <a:pPr lvl="1" eaLnBrk="1" hangingPunct="1"/>
            <a:r>
              <a:rPr lang="en-US" dirty="0" smtClean="0"/>
              <a:t>When dividing, we </a:t>
            </a:r>
            <a:r>
              <a:rPr lang="en-US" u="sng" dirty="0" smtClean="0"/>
              <a:t>subtract </a:t>
            </a:r>
            <a:r>
              <a:rPr lang="en-US" dirty="0" smtClean="0"/>
              <a:t>the exponents if the bases are the same.</a:t>
            </a:r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Example:  </a:t>
            </a:r>
            <a:r>
              <a:rPr lang="en-US" u="sng" dirty="0" smtClean="0"/>
              <a:t>2</a:t>
            </a:r>
            <a:r>
              <a:rPr lang="en-US" u="sng" baseline="30000" dirty="0" smtClean="0"/>
              <a:t>5</a:t>
            </a:r>
            <a:endParaRPr lang="en-US" u="sng" baseline="30000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		          </a:t>
            </a:r>
            <a:r>
              <a:rPr lang="en-US" dirty="0" smtClean="0"/>
              <a:t>2</a:t>
            </a:r>
            <a:r>
              <a:rPr lang="en-US" baseline="30000" dirty="0" smtClean="0"/>
              <a:t>3</a:t>
            </a:r>
            <a:r>
              <a:rPr lang="en-US" dirty="0" smtClean="0"/>
              <a:t>  </a:t>
            </a:r>
            <a:r>
              <a:rPr lang="en-US" dirty="0" smtClean="0"/>
              <a:t>= 2</a:t>
            </a:r>
            <a:r>
              <a:rPr lang="en-US" baseline="30000" dirty="0" smtClean="0"/>
              <a:t>2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Quotient of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489118"/>
              </p:ext>
            </p:extLst>
          </p:nvPr>
        </p:nvGraphicFramePr>
        <p:xfrm>
          <a:off x="1854200" y="3048000"/>
          <a:ext cx="9398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355320" imgH="330120" progId="Equation.3">
                  <p:embed/>
                </p:oleObj>
              </mc:Choice>
              <mc:Fallback>
                <p:oleObj name="Equation" r:id="rId3" imgW="355320" imgH="330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3048000"/>
                        <a:ext cx="9398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Challenge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Simplify the two examples below.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graphicFrame>
        <p:nvGraphicFramePr>
          <p:cNvPr id="4099" name="Object 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39954005"/>
              </p:ext>
            </p:extLst>
          </p:nvPr>
        </p:nvGraphicFramePr>
        <p:xfrm>
          <a:off x="6124575" y="3124200"/>
          <a:ext cx="11620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482400" imgH="228600" progId="Equation.3">
                  <p:embed/>
                </p:oleObj>
              </mc:Choice>
              <mc:Fallback>
                <p:oleObj name="Equation" r:id="rId5" imgW="4824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4575" y="3124200"/>
                        <a:ext cx="1162050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Come up with one example for each </a:t>
            </a:r>
            <a:r>
              <a:rPr lang="en-US" smtClean="0"/>
              <a:t>rule!</a:t>
            </a:r>
            <a:endParaRPr lang="en-US" dirty="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None/>
            </a:pPr>
            <a:r>
              <a:rPr lang="en-US" dirty="0" smtClean="0"/>
              <a:t>1) 5</a:t>
            </a:r>
            <a:r>
              <a:rPr lang="en-US" baseline="30000" dirty="0" smtClean="0"/>
              <a:t>3</a:t>
            </a:r>
            <a:r>
              <a:rPr lang="en-US" dirty="0" smtClean="0"/>
              <a:t> = 125 </a:t>
            </a:r>
          </a:p>
          <a:p>
            <a:pPr marL="609600" indent="-609600" eaLnBrk="1" hangingPunct="1">
              <a:buFontTx/>
              <a:buNone/>
            </a:pPr>
            <a:endParaRPr lang="en-US" baseline="30000" dirty="0" smtClean="0"/>
          </a:p>
          <a:p>
            <a:pPr marL="609600" indent="-609600" eaLnBrk="1" hangingPunct="1">
              <a:buFontTx/>
              <a:buNone/>
            </a:pPr>
            <a:endParaRPr lang="en-US" baseline="30000" dirty="0" smtClean="0"/>
          </a:p>
          <a:p>
            <a:pPr marL="609600" indent="-609600" eaLnBrk="1" hangingPunct="1">
              <a:buNone/>
            </a:pPr>
            <a:r>
              <a:rPr lang="en-US" dirty="0" smtClean="0"/>
              <a:t>2) </a:t>
            </a:r>
            <a:r>
              <a:rPr lang="en-US" dirty="0"/>
              <a:t>9</a:t>
            </a:r>
            <a:endParaRPr lang="en-US" baseline="30000" dirty="0" smtClean="0"/>
          </a:p>
          <a:p>
            <a:pPr marL="609600" indent="-609600" eaLnBrk="1" hangingPunct="1"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baseline="30000" dirty="0" smtClean="0"/>
          </a:p>
          <a:p>
            <a:pPr marL="609600" indent="-609600" eaLnBrk="1" hangingPunct="1">
              <a:buNone/>
            </a:pPr>
            <a:r>
              <a:rPr lang="en-US" dirty="0" smtClean="0"/>
              <a:t>3) </a:t>
            </a:r>
            <a:r>
              <a:rPr lang="en-US" dirty="0" smtClean="0"/>
              <a:t>258 people contacted</a:t>
            </a:r>
            <a:endParaRPr lang="en-US" dirty="0" smtClean="0"/>
          </a:p>
          <a:p>
            <a:pPr marL="609600" indent="-609600" eaLnBrk="1" hangingPunct="1"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baseline="300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Warm-up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Students will…</a:t>
            </a:r>
          </a:p>
          <a:p>
            <a:pPr lvl="1" eaLnBrk="1" hangingPunct="1"/>
            <a:r>
              <a:rPr lang="en-US" smtClean="0"/>
              <a:t> Solve problems using the laws of exponents.</a:t>
            </a:r>
          </a:p>
          <a:p>
            <a:pPr eaLnBrk="1" hangingPunct="1"/>
            <a:endParaRPr lang="en-US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would you find 2</a:t>
            </a:r>
            <a:r>
              <a:rPr lang="en-US" baseline="30000" smtClean="0"/>
              <a:t>2 </a:t>
            </a:r>
            <a:r>
              <a:rPr lang="en-US" smtClean="0"/>
              <a:t>* 2</a:t>
            </a:r>
            <a:r>
              <a:rPr lang="en-US" baseline="30000" smtClean="0"/>
              <a:t>4</a:t>
            </a:r>
            <a:r>
              <a:rPr lang="en-US" smtClean="0"/>
              <a:t>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is 2</a:t>
            </a:r>
            <a:r>
              <a:rPr lang="en-US" baseline="30000" smtClean="0"/>
              <a:t>6</a:t>
            </a:r>
            <a:r>
              <a:rPr lang="en-US" smtClean="0"/>
              <a:t>?</a:t>
            </a:r>
          </a:p>
          <a:p>
            <a:pPr eaLnBrk="1" hangingPunct="1"/>
            <a:endParaRPr lang="en-US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order for the laws of exponents to work, the bases have to be the same!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Laws of Exponents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rule for finding a product of powers? </a:t>
            </a:r>
          </a:p>
          <a:p>
            <a:pPr lvl="1" eaLnBrk="1" hangingPunct="1"/>
            <a:r>
              <a:rPr lang="en-US" dirty="0" smtClean="0"/>
              <a:t>When bases are being multiplied </a:t>
            </a:r>
            <a:r>
              <a:rPr lang="en-US" u="sng" dirty="0" smtClean="0"/>
              <a:t>add</a:t>
            </a:r>
            <a:r>
              <a:rPr lang="en-US" dirty="0" smtClean="0"/>
              <a:t> the exponents together. </a:t>
            </a:r>
          </a:p>
          <a:p>
            <a:pPr lvl="1" eaLnBrk="1" hangingPunct="1"/>
            <a:r>
              <a:rPr lang="en-US" dirty="0" smtClean="0"/>
              <a:t>When you have a product of powers, just add the exponents together.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Example: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x</a:t>
            </a:r>
            <a:r>
              <a:rPr lang="en-US" baseline="30000" dirty="0" smtClean="0"/>
              <a:t>2 </a:t>
            </a:r>
            <a:r>
              <a:rPr lang="en-US" dirty="0" smtClean="0"/>
              <a:t>* x</a:t>
            </a:r>
            <a:r>
              <a:rPr lang="en-US" baseline="30000" dirty="0" smtClean="0"/>
              <a:t>12 </a:t>
            </a:r>
            <a:r>
              <a:rPr lang="en-US" dirty="0" smtClean="0"/>
              <a:t>= x*x*x*x*x*x*x*x*x*x*x*x*x*x =x</a:t>
            </a:r>
            <a:r>
              <a:rPr lang="en-US" baseline="30000" dirty="0" smtClean="0"/>
              <a:t>14</a:t>
            </a:r>
            <a:r>
              <a:rPr lang="en-US" dirty="0" smtClean="0"/>
              <a:t> or 	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</a:t>
            </a:r>
            <a:r>
              <a:rPr lang="en-US" dirty="0" smtClean="0"/>
              <a:t>x</a:t>
            </a:r>
            <a:r>
              <a:rPr lang="en-US" baseline="30000" dirty="0" smtClean="0"/>
              <a:t>2 </a:t>
            </a:r>
            <a:r>
              <a:rPr lang="en-US" dirty="0" smtClean="0"/>
              <a:t>* x</a:t>
            </a:r>
            <a:r>
              <a:rPr lang="en-US" baseline="30000" dirty="0" smtClean="0"/>
              <a:t>12 </a:t>
            </a:r>
            <a:r>
              <a:rPr lang="en-US" dirty="0" smtClean="0"/>
              <a:t>= x</a:t>
            </a:r>
            <a:r>
              <a:rPr lang="en-US" baseline="30000" dirty="0" smtClean="0"/>
              <a:t>2+12 </a:t>
            </a:r>
            <a:r>
              <a:rPr lang="en-US" dirty="0" smtClean="0"/>
              <a:t>= x</a:t>
            </a:r>
            <a:r>
              <a:rPr lang="en-US" baseline="30000" dirty="0" smtClean="0"/>
              <a:t>14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of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Simplify the problems to be written as a power.</a:t>
            </a:r>
          </a:p>
          <a:p>
            <a:pPr eaLnBrk="1" hangingPunct="1"/>
            <a:r>
              <a:rPr lang="en-US" smtClean="0"/>
              <a:t>10</a:t>
            </a:r>
            <a:r>
              <a:rPr lang="en-US" baseline="30000" smtClean="0"/>
              <a:t>9 </a:t>
            </a:r>
            <a:r>
              <a:rPr lang="en-US" smtClean="0"/>
              <a:t>* 10</a:t>
            </a:r>
            <a:r>
              <a:rPr lang="en-US" baseline="30000" smtClean="0"/>
              <a:t>4</a:t>
            </a:r>
          </a:p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/>
            <a:r>
              <a:rPr lang="en-US" smtClean="0"/>
              <a:t>7</a:t>
            </a:r>
            <a:r>
              <a:rPr lang="en-US" baseline="30000" smtClean="0"/>
              <a:t>2 </a:t>
            </a:r>
            <a:r>
              <a:rPr lang="en-US" smtClean="0"/>
              <a:t>* 7</a:t>
            </a:r>
            <a:r>
              <a:rPr lang="en-US" baseline="30000" smtClean="0"/>
              <a:t>5</a:t>
            </a:r>
          </a:p>
          <a:p>
            <a:pPr eaLnBrk="1" hangingPunct="1"/>
            <a:endParaRPr lang="en-US" baseline="30000" smtClean="0"/>
          </a:p>
          <a:p>
            <a:pPr eaLnBrk="1" hangingPunct="1"/>
            <a:r>
              <a:rPr lang="en-US" smtClean="0"/>
              <a:t>x</a:t>
            </a:r>
            <a:r>
              <a:rPr lang="en-US" baseline="30000" smtClean="0"/>
              <a:t>2 </a:t>
            </a:r>
            <a:r>
              <a:rPr lang="en-US" smtClean="0"/>
              <a:t>* x</a:t>
            </a:r>
            <a:r>
              <a:rPr lang="en-US" baseline="30000" smtClean="0"/>
              <a:t>12</a:t>
            </a:r>
          </a:p>
          <a:p>
            <a:pPr eaLnBrk="1" hangingPunct="1">
              <a:buFontTx/>
              <a:buNone/>
            </a:pPr>
            <a:endParaRPr lang="en-US" baseline="3000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of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would we simplify a power of a power?</a:t>
            </a:r>
          </a:p>
          <a:p>
            <a:pPr lvl="1" eaLnBrk="1" hangingPunct="1"/>
            <a:r>
              <a:rPr lang="en-US" dirty="0" smtClean="0"/>
              <a:t>To raise a power to a power, we </a:t>
            </a:r>
            <a:r>
              <a:rPr lang="en-US" u="sng" dirty="0" smtClean="0"/>
              <a:t>multiply </a:t>
            </a:r>
            <a:r>
              <a:rPr lang="en-US" dirty="0" smtClean="0"/>
              <a:t>the exponents.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Example:  (2</a:t>
            </a:r>
            <a:r>
              <a:rPr lang="en-US" baseline="30000" dirty="0" smtClean="0"/>
              <a:t>5</a:t>
            </a:r>
            <a:r>
              <a:rPr lang="en-US" dirty="0" smtClean="0"/>
              <a:t>)</a:t>
            </a:r>
            <a:r>
              <a:rPr lang="en-US" baseline="30000" dirty="0" smtClean="0"/>
              <a:t>3</a:t>
            </a:r>
            <a:r>
              <a:rPr lang="en-US" dirty="0" smtClean="0"/>
              <a:t> = 2</a:t>
            </a:r>
            <a:r>
              <a:rPr lang="en-US" baseline="30000" dirty="0" smtClean="0"/>
              <a:t>15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 of a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Simplify the problem to be written as a power.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(h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4</a:t>
            </a:r>
          </a:p>
          <a:p>
            <a:pPr eaLnBrk="1" hangingPunct="1"/>
            <a:endParaRPr lang="en-US" baseline="30000" dirty="0" smtClean="0"/>
          </a:p>
          <a:p>
            <a:pPr eaLnBrk="1" hangingPunct="1"/>
            <a:endParaRPr lang="en-US" baseline="30000" dirty="0" smtClean="0"/>
          </a:p>
          <a:p>
            <a:pPr eaLnBrk="1" hangingPunct="1"/>
            <a:r>
              <a:rPr lang="en-US" dirty="0" smtClean="0"/>
              <a:t>(p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  <a:r>
              <a:rPr lang="en-US" baseline="30000" dirty="0" smtClean="0"/>
              <a:t>8</a:t>
            </a:r>
          </a:p>
          <a:p>
            <a:pPr eaLnBrk="1" hangingPunct="1"/>
            <a:endParaRPr lang="en-US" baseline="30000" dirty="0" smtClean="0"/>
          </a:p>
          <a:p>
            <a:pPr eaLnBrk="1" hangingPunct="1"/>
            <a:endParaRPr lang="en-US" baseline="30000" dirty="0" smtClean="0"/>
          </a:p>
          <a:p>
            <a:pPr eaLnBrk="1" hangingPunct="1"/>
            <a:endParaRPr lang="en-US" baseline="30000" dirty="0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 of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237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Cambria Math</vt:lpstr>
      <vt:lpstr>Comic Sans MS</vt:lpstr>
      <vt:lpstr>Constantia</vt:lpstr>
      <vt:lpstr>Wingdings 2</vt:lpstr>
      <vt:lpstr>Paper</vt:lpstr>
      <vt:lpstr>Equation</vt:lpstr>
      <vt:lpstr>Microsoft Equation 3.0</vt:lpstr>
      <vt:lpstr>Warm-up</vt:lpstr>
      <vt:lpstr>Warm-up Answers</vt:lpstr>
      <vt:lpstr>Objective</vt:lpstr>
      <vt:lpstr>Introduction</vt:lpstr>
      <vt:lpstr>Laws of Exponents</vt:lpstr>
      <vt:lpstr>Product of Powers</vt:lpstr>
      <vt:lpstr>Product of Powers</vt:lpstr>
      <vt:lpstr>Power of a Power</vt:lpstr>
      <vt:lpstr>Power of Powers</vt:lpstr>
      <vt:lpstr>Quotient of Powers</vt:lpstr>
      <vt:lpstr>Quotient of Powers</vt:lpstr>
      <vt:lpstr>Challenge</vt:lpstr>
      <vt:lpstr>Homework</vt:lpstr>
    </vt:vector>
  </TitlesOfParts>
  <Company>WCPSS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Wake County Public Schools</dc:creator>
  <cp:lastModifiedBy>jwalski</cp:lastModifiedBy>
  <cp:revision>27</cp:revision>
  <dcterms:created xsi:type="dcterms:W3CDTF">2010-01-11T02:07:44Z</dcterms:created>
  <dcterms:modified xsi:type="dcterms:W3CDTF">2015-08-31T18:22:56Z</dcterms:modified>
</cp:coreProperties>
</file>