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6" r:id="rId2"/>
    <p:sldId id="256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82" r:id="rId11"/>
    <p:sldId id="266" r:id="rId12"/>
    <p:sldId id="267" r:id="rId13"/>
    <p:sldId id="283" r:id="rId14"/>
    <p:sldId id="268" r:id="rId15"/>
    <p:sldId id="284" r:id="rId16"/>
    <p:sldId id="269" r:id="rId17"/>
    <p:sldId id="270" r:id="rId18"/>
    <p:sldId id="285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FA93-1236-4132-BB2F-BFFE9796A983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E4A7-8BE5-459F-A656-B43804028E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FA93-1236-4132-BB2F-BFFE9796A983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E4A7-8BE5-459F-A656-B43804028E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FA93-1236-4132-BB2F-BFFE9796A983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E4A7-8BE5-459F-A656-B43804028E7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FA93-1236-4132-BB2F-BFFE9796A983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E4A7-8BE5-459F-A656-B43804028E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FA93-1236-4132-BB2F-BFFE9796A983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E4A7-8BE5-459F-A656-B43804028E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FA93-1236-4132-BB2F-BFFE9796A983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E4A7-8BE5-459F-A656-B43804028E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FA93-1236-4132-BB2F-BFFE9796A983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E4A7-8BE5-459F-A656-B43804028E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FA93-1236-4132-BB2F-BFFE9796A983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E4A7-8BE5-459F-A656-B43804028E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FA93-1236-4132-BB2F-BFFE9796A983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E4A7-8BE5-459F-A656-B43804028E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FA93-1236-4132-BB2F-BFFE9796A983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E4A7-8BE5-459F-A656-B43804028E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FA93-1236-4132-BB2F-BFFE9796A983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E4A7-8BE5-459F-A656-B43804028E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B0FA93-1236-4132-BB2F-BFFE9796A983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D37E4A7-8BE5-459F-A656-B43804028E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RHoXoqCL8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09600"/>
            <a:ext cx="8001000" cy="3657600"/>
          </a:xfrm>
        </p:spPr>
        <p:txBody>
          <a:bodyPr>
            <a:noAutofit/>
          </a:bodyPr>
          <a:lstStyle/>
          <a:p>
            <a:endParaRPr lang="en-US" sz="4000" dirty="0" smtClean="0"/>
          </a:p>
          <a:p>
            <a:pPr marL="742950" indent="-742950">
              <a:buNone/>
            </a:pPr>
            <a:endParaRPr lang="en-US" sz="4000" dirty="0" smtClean="0"/>
          </a:p>
          <a:p>
            <a:pPr marL="742950" indent="-742950">
              <a:buNone/>
            </a:pPr>
            <a:r>
              <a:rPr lang="en-US" sz="4000" dirty="0" smtClean="0"/>
              <a:t>1) 4a + 6(a+5) + 7</a:t>
            </a:r>
          </a:p>
          <a:p>
            <a:pPr>
              <a:buNone/>
            </a:pPr>
            <a:r>
              <a:rPr lang="en-US" sz="4000" dirty="0" smtClean="0"/>
              <a:t>10a+37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2) 5x + x(4+x)</a:t>
            </a:r>
          </a:p>
          <a:p>
            <a:pPr>
              <a:buNone/>
            </a:pPr>
            <a:r>
              <a:rPr lang="en-US" sz="4000" dirty="0" smtClean="0"/>
              <a:t>9x + x^2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32766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Simplify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0455" y="2674938"/>
            <a:ext cx="3351028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Equations</a:t>
            </a:r>
            <a:br>
              <a:rPr lang="en-US" dirty="0" smtClean="0"/>
            </a:br>
            <a:r>
              <a:rPr lang="en-US" dirty="0" smtClean="0"/>
              <a:t>Like a balanced scale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4568984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+ 5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54286" y="4415097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456898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5x - 2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5909101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Can you find the value of x?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555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1070" t="-3180"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6061" y="2674938"/>
            <a:ext cx="2459816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Inequalities </a:t>
            </a:r>
            <a:br>
              <a:rPr lang="en-US" dirty="0" smtClean="0"/>
            </a:br>
            <a:r>
              <a:rPr lang="en-US" dirty="0" smtClean="0"/>
              <a:t>Like an unbalanced scale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377773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+ x + 2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4050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41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889563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you find some possible values of x that make the statement true?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1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6061" y="2674938"/>
            <a:ext cx="2459816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Challenge - Inequalities </a:t>
            </a:r>
            <a:br>
              <a:rPr lang="en-US" dirty="0" smtClean="0"/>
            </a:br>
            <a:r>
              <a:rPr lang="en-US" dirty="0" smtClean="0"/>
              <a:t>Like an unbalanced scale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43200" y="3472266"/>
                <a:ext cx="14478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+4(3)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472266"/>
                <a:ext cx="1447800" cy="61093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267200" y="4050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5286" y="438694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9m - 12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889563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Challenge Problem: Can you find some possible values of m that make the statement true?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Think of a word that completes this analogy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Expression is to Phrase as </a:t>
            </a:r>
            <a:br>
              <a:rPr lang="en-US" dirty="0" smtClean="0"/>
            </a:br>
            <a:r>
              <a:rPr lang="en-US" dirty="0" smtClean="0"/>
              <a:t>equation or inequality is to ___________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Think of a word that completes this analogy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Expression is to Phrase as </a:t>
            </a:r>
            <a:br>
              <a:rPr lang="en-US" dirty="0" smtClean="0"/>
            </a:br>
            <a:r>
              <a:rPr lang="en-US" dirty="0" smtClean="0"/>
              <a:t>equation or inequality is to </a:t>
            </a:r>
            <a:r>
              <a:rPr lang="en-US" dirty="0" smtClean="0">
                <a:solidFill>
                  <a:srgbClr val="FF0000"/>
                </a:solidFill>
              </a:rPr>
              <a:t>sentence!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876800"/>
          </a:xfrm>
        </p:spPr>
        <p:txBody>
          <a:bodyPr>
            <a:noAutofit/>
          </a:bodyPr>
          <a:lstStyle/>
          <a:p>
            <a:pPr marL="285750" indent="-285750"/>
            <a:r>
              <a:rPr lang="en-US" sz="1700" dirty="0" smtClean="0"/>
              <a:t>Has an equal sign</a:t>
            </a:r>
          </a:p>
          <a:p>
            <a:pPr marL="285750" indent="-285750"/>
            <a:r>
              <a:rPr lang="en-US" sz="1700" dirty="0" smtClean="0"/>
              <a:t>A mathematical phrase</a:t>
            </a:r>
          </a:p>
          <a:p>
            <a:pPr marL="285750" indent="-285750"/>
            <a:r>
              <a:rPr lang="en-US" sz="1700" dirty="0" smtClean="0"/>
              <a:t>A mathematical sentence</a:t>
            </a:r>
          </a:p>
          <a:p>
            <a:pPr marL="285750" indent="-285750"/>
            <a:r>
              <a:rPr lang="en-US" sz="1700" dirty="0" smtClean="0"/>
              <a:t>Can have numbers</a:t>
            </a:r>
          </a:p>
          <a:p>
            <a:pPr marL="285750" indent="-285750"/>
            <a:r>
              <a:rPr lang="en-US" sz="1700" dirty="0" smtClean="0"/>
              <a:t>Can be simplified</a:t>
            </a:r>
          </a:p>
          <a:p>
            <a:pPr marL="285750" indent="-285750"/>
            <a:r>
              <a:rPr lang="en-US" sz="1700" dirty="0" smtClean="0"/>
              <a:t>Like a balanced scale</a:t>
            </a:r>
          </a:p>
          <a:p>
            <a:pPr marL="285750" indent="-285750"/>
            <a:r>
              <a:rPr lang="en-US" sz="1700" dirty="0" smtClean="0"/>
              <a:t>Like a scale</a:t>
            </a:r>
          </a:p>
          <a:p>
            <a:pPr marL="285750" indent="-285750"/>
            <a:r>
              <a:rPr lang="en-US" sz="1700" dirty="0" smtClean="0"/>
              <a:t>Usually has one solution</a:t>
            </a:r>
          </a:p>
          <a:p>
            <a:pPr marL="285750" indent="-285750"/>
            <a:r>
              <a:rPr lang="en-US" sz="1700" dirty="0" smtClean="0"/>
              <a:t>Has no solutions</a:t>
            </a:r>
          </a:p>
          <a:p>
            <a:pPr marL="285750" indent="-285750"/>
            <a:r>
              <a:rPr lang="en-US" sz="1700" dirty="0" smtClean="0"/>
              <a:t>Cannot be solved</a:t>
            </a:r>
          </a:p>
          <a:p>
            <a:pPr marL="285750" indent="-285750"/>
            <a:r>
              <a:rPr lang="en-US" sz="1700" dirty="0" smtClean="0"/>
              <a:t>Can have +, -, x, ÷ signs</a:t>
            </a:r>
          </a:p>
          <a:p>
            <a:pPr marL="285750" indent="-285750"/>
            <a:r>
              <a:rPr lang="en-US" sz="1700" dirty="0" smtClean="0"/>
              <a:t>Has multiple solutions</a:t>
            </a:r>
          </a:p>
          <a:p>
            <a:pPr marL="285750" indent="-285750"/>
            <a:r>
              <a:rPr lang="en-US" sz="1700" dirty="0" smtClean="0"/>
              <a:t>Can have variables</a:t>
            </a:r>
          </a:p>
          <a:p>
            <a:pPr marL="285750" indent="-285750"/>
            <a:r>
              <a:rPr lang="en-US" sz="1700" dirty="0" smtClean="0"/>
              <a:t>Has &gt;, &lt;, ≥ or ≤ signs</a:t>
            </a:r>
          </a:p>
          <a:p>
            <a:pPr marL="285750" indent="-285750"/>
            <a:r>
              <a:rPr lang="en-US" sz="1700" dirty="0" smtClean="0"/>
              <a:t>Like an unbalanced scale</a:t>
            </a:r>
          </a:p>
          <a:p>
            <a:pPr marL="285750" indent="-285750"/>
            <a:r>
              <a:rPr lang="en-US" sz="1700" dirty="0" smtClean="0"/>
              <a:t>Can be solved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 each characteristic to the appropriate spot in the Venn diagram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27"/>
          <a:stretch/>
        </p:blipFill>
        <p:spPr bwMode="auto">
          <a:xfrm>
            <a:off x="3581401" y="2434628"/>
            <a:ext cx="5302334" cy="404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37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3603" y="1295400"/>
            <a:ext cx="6820312" cy="510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Look at the following items carefully.  With your group decide how you would group the items if you had to separate them into three different categories.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Activity: Exit Ticket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0"/>
          <a:stretch/>
        </p:blipFill>
        <p:spPr bwMode="auto">
          <a:xfrm>
            <a:off x="1524000" y="2819400"/>
            <a:ext cx="6132303" cy="35052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63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revisit the sorting card activity from earlier … did you have them all correct?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Sort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68"/>
          <a:stretch/>
        </p:blipFill>
        <p:spPr bwMode="auto">
          <a:xfrm>
            <a:off x="457200" y="2895600"/>
            <a:ext cx="8229600" cy="3548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22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smtClean="0"/>
              <a:t>Unit </a:t>
            </a:r>
            <a:r>
              <a:rPr lang="en-US" smtClean="0"/>
              <a:t>8: </a:t>
            </a:r>
            <a:r>
              <a:rPr lang="en-US" dirty="0" smtClean="0"/>
              <a:t>Equations and Inequalities</a:t>
            </a:r>
            <a:br>
              <a:rPr lang="en-US" dirty="0" smtClean="0"/>
            </a:br>
            <a:r>
              <a:rPr lang="en-US" dirty="0" smtClean="0"/>
              <a:t>Expressions vs Equations and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Essential Question:</a:t>
            </a:r>
          </a:p>
          <a:p>
            <a:r>
              <a:rPr lang="en-US" dirty="0"/>
              <a:t>What is an equation and how is it similar and/or </a:t>
            </a:r>
            <a:br>
              <a:rPr lang="en-US" dirty="0"/>
            </a:br>
            <a:r>
              <a:rPr lang="en-US" dirty="0"/>
              <a:t>different from an expression?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3 + x + 2</a:t>
            </a:r>
          </a:p>
          <a:p>
            <a:pPr marL="0" indent="0" algn="ctr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the item above an expression, an equation or an inequality?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it possible to determine the value of x?</a:t>
            </a:r>
            <a:r>
              <a:rPr lang="en-US" dirty="0"/>
              <a:t> </a:t>
            </a:r>
            <a:r>
              <a:rPr lang="en-US" dirty="0" smtClean="0"/>
              <a:t> Why or why not?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other information would you need in order to determine the value of x?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Think, Pair, 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3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3 + x + 2 = 9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Can you now determine the value of x?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What changed?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Think, Pair, Share.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0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3 + x + 2 &lt; 9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about now?  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Can you determine the value(s) of x?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is different this time?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Think. Pair. Share.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https://www.youtube.com/watch?v=jRHoXoqCL80</a:t>
            </a:r>
            <a:r>
              <a:rPr lang="en-US" sz="2800" dirty="0" smtClean="0"/>
              <a:t> 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While you watch the video try to determine if your three categories for the sorting activity are correct.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After viewing the video, decide with your group if you should rearrange your items into different categories.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Education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1070" t="-1413" b="-3004"/>
            </a:stretch>
          </a:blipFill>
        </p:spPr>
        <p:txBody>
          <a:bodyPr/>
          <a:lstStyle/>
          <a:p>
            <a:pPr>
              <a:buNone/>
            </a:pPr>
            <a:endParaRPr lang="en-US" dirty="0"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Expressions, Equation and Inequalities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4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988" t="-2827"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0455" y="2674938"/>
            <a:ext cx="3351028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Equations</a:t>
            </a:r>
            <a:br>
              <a:rPr lang="en-US" dirty="0" smtClean="0"/>
            </a:br>
            <a:r>
              <a:rPr lang="en-US" dirty="0" smtClean="0"/>
              <a:t>Like a balanced scale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4568984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+ x + 2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54286" y="4415097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4568984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5909101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value of x would make this balance?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65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570</TotalTime>
  <Words>440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Cambria Math</vt:lpstr>
      <vt:lpstr>Candara</vt:lpstr>
      <vt:lpstr>Symbol</vt:lpstr>
      <vt:lpstr>Waveform</vt:lpstr>
      <vt:lpstr>Do Now</vt:lpstr>
      <vt:lpstr>Unit 8: Equations and Inequalities Expressions vs Equations and Inequalities</vt:lpstr>
      <vt:lpstr>Think, Pair, Share</vt:lpstr>
      <vt:lpstr>Think, Pair, Share.</vt:lpstr>
      <vt:lpstr>Think. Pair. Share.</vt:lpstr>
      <vt:lpstr>Discovery Education Video</vt:lpstr>
      <vt:lpstr>Expressions, Equation and Inequalities Notes</vt:lpstr>
      <vt:lpstr>Notes Continued</vt:lpstr>
      <vt:lpstr>Equations Like a balanced scale</vt:lpstr>
      <vt:lpstr>Equations Like a balanced scale</vt:lpstr>
      <vt:lpstr>Notes continued</vt:lpstr>
      <vt:lpstr>Inequalities  Like an unbalanced scale</vt:lpstr>
      <vt:lpstr> Challenge - Inequalities  Like an unbalanced scale</vt:lpstr>
      <vt:lpstr>Language Arts Connection</vt:lpstr>
      <vt:lpstr>Language Arts Connection</vt:lpstr>
      <vt:lpstr>Put each characteristic to the appropriate spot in the Venn diagram</vt:lpstr>
      <vt:lpstr>Solution</vt:lpstr>
      <vt:lpstr>Sorting Activity: Exit Ticket</vt:lpstr>
      <vt:lpstr>Card Sort</vt:lpstr>
    </vt:vector>
  </TitlesOfParts>
  <Company>WCPSS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 and Inequalities Part 1: Expressions vs Equations and Inequalities</dc:title>
  <dc:creator>Stacey Johnson</dc:creator>
  <cp:lastModifiedBy>jwalski</cp:lastModifiedBy>
  <cp:revision>30</cp:revision>
  <dcterms:created xsi:type="dcterms:W3CDTF">2014-07-17T17:30:31Z</dcterms:created>
  <dcterms:modified xsi:type="dcterms:W3CDTF">2017-12-11T13:19:06Z</dcterms:modified>
</cp:coreProperties>
</file>