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4" r:id="rId3"/>
    <p:sldId id="265" r:id="rId4"/>
    <p:sldId id="262" r:id="rId5"/>
    <p:sldId id="266" r:id="rId6"/>
    <p:sldId id="263" r:id="rId7"/>
    <p:sldId id="260" r:id="rId8"/>
    <p:sldId id="261" r:id="rId9"/>
    <p:sldId id="25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01883F-20CF-41D2-BBDC-FE88AB94C008}" type="datetimeFigureOut">
              <a:rPr lang="en-US" smtClean="0"/>
              <a:t>10/7/2015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C74DE5-8532-4C24-A351-3592D093C12C}" type="slidenum">
              <a:rPr lang="en-US" smtClean="0"/>
              <a:t>‹#›</a:t>
            </a:fld>
            <a:endParaRPr lang="en-US"/>
          </a:p>
        </p:txBody>
      </p:sp>
    </p:spTree>
    <p:extLst>
      <p:ext uri="{BB962C8B-B14F-4D97-AF65-F5344CB8AC3E}">
        <p14:creationId xmlns:p14="http://schemas.microsoft.com/office/powerpoint/2010/main" val="278031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4F81DA-7686-4E89-B0E5-F83F9A5D5D2D}"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F2E31-D563-4584-A672-5D731C5D72E7}" type="slidenum">
              <a:rPr lang="en-US" smtClean="0"/>
              <a:t>‹#›</a:t>
            </a:fld>
            <a:endParaRPr lang="en-US"/>
          </a:p>
        </p:txBody>
      </p:sp>
    </p:spTree>
    <p:extLst>
      <p:ext uri="{BB962C8B-B14F-4D97-AF65-F5344CB8AC3E}">
        <p14:creationId xmlns:p14="http://schemas.microsoft.com/office/powerpoint/2010/main" val="3964436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F81DA-7686-4E89-B0E5-F83F9A5D5D2D}"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F2E31-D563-4584-A672-5D731C5D72E7}" type="slidenum">
              <a:rPr lang="en-US" smtClean="0"/>
              <a:t>‹#›</a:t>
            </a:fld>
            <a:endParaRPr lang="en-US"/>
          </a:p>
        </p:txBody>
      </p:sp>
    </p:spTree>
    <p:extLst>
      <p:ext uri="{BB962C8B-B14F-4D97-AF65-F5344CB8AC3E}">
        <p14:creationId xmlns:p14="http://schemas.microsoft.com/office/powerpoint/2010/main" val="304916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F81DA-7686-4E89-B0E5-F83F9A5D5D2D}"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F2E31-D563-4584-A672-5D731C5D72E7}" type="slidenum">
              <a:rPr lang="en-US" smtClean="0"/>
              <a:t>‹#›</a:t>
            </a:fld>
            <a:endParaRPr lang="en-US"/>
          </a:p>
        </p:txBody>
      </p:sp>
    </p:spTree>
    <p:extLst>
      <p:ext uri="{BB962C8B-B14F-4D97-AF65-F5344CB8AC3E}">
        <p14:creationId xmlns:p14="http://schemas.microsoft.com/office/powerpoint/2010/main" val="3776392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F81DA-7686-4E89-B0E5-F83F9A5D5D2D}"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F2E31-D563-4584-A672-5D731C5D72E7}" type="slidenum">
              <a:rPr lang="en-US" smtClean="0"/>
              <a:t>‹#›</a:t>
            </a:fld>
            <a:endParaRPr lang="en-US"/>
          </a:p>
        </p:txBody>
      </p:sp>
    </p:spTree>
    <p:extLst>
      <p:ext uri="{BB962C8B-B14F-4D97-AF65-F5344CB8AC3E}">
        <p14:creationId xmlns:p14="http://schemas.microsoft.com/office/powerpoint/2010/main" val="145153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4F81DA-7686-4E89-B0E5-F83F9A5D5D2D}"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F2E31-D563-4584-A672-5D731C5D72E7}" type="slidenum">
              <a:rPr lang="en-US" smtClean="0"/>
              <a:t>‹#›</a:t>
            </a:fld>
            <a:endParaRPr lang="en-US"/>
          </a:p>
        </p:txBody>
      </p:sp>
    </p:spTree>
    <p:extLst>
      <p:ext uri="{BB962C8B-B14F-4D97-AF65-F5344CB8AC3E}">
        <p14:creationId xmlns:p14="http://schemas.microsoft.com/office/powerpoint/2010/main" val="2554696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4F81DA-7686-4E89-B0E5-F83F9A5D5D2D}"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F2E31-D563-4584-A672-5D731C5D72E7}" type="slidenum">
              <a:rPr lang="en-US" smtClean="0"/>
              <a:t>‹#›</a:t>
            </a:fld>
            <a:endParaRPr lang="en-US"/>
          </a:p>
        </p:txBody>
      </p:sp>
    </p:spTree>
    <p:extLst>
      <p:ext uri="{BB962C8B-B14F-4D97-AF65-F5344CB8AC3E}">
        <p14:creationId xmlns:p14="http://schemas.microsoft.com/office/powerpoint/2010/main" val="1881052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4F81DA-7686-4E89-B0E5-F83F9A5D5D2D}" type="datetimeFigureOut">
              <a:rPr lang="en-US" smtClean="0"/>
              <a:t>10/7/2015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7F2E31-D563-4584-A672-5D731C5D72E7}" type="slidenum">
              <a:rPr lang="en-US" smtClean="0"/>
              <a:t>‹#›</a:t>
            </a:fld>
            <a:endParaRPr lang="en-US"/>
          </a:p>
        </p:txBody>
      </p:sp>
    </p:spTree>
    <p:extLst>
      <p:ext uri="{BB962C8B-B14F-4D97-AF65-F5344CB8AC3E}">
        <p14:creationId xmlns:p14="http://schemas.microsoft.com/office/powerpoint/2010/main" val="304518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4F81DA-7686-4E89-B0E5-F83F9A5D5D2D}" type="datetimeFigureOut">
              <a:rPr lang="en-US" smtClean="0"/>
              <a:t>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7F2E31-D563-4584-A672-5D731C5D72E7}" type="slidenum">
              <a:rPr lang="en-US" smtClean="0"/>
              <a:t>‹#›</a:t>
            </a:fld>
            <a:endParaRPr lang="en-US"/>
          </a:p>
        </p:txBody>
      </p:sp>
    </p:spTree>
    <p:extLst>
      <p:ext uri="{BB962C8B-B14F-4D97-AF65-F5344CB8AC3E}">
        <p14:creationId xmlns:p14="http://schemas.microsoft.com/office/powerpoint/2010/main" val="3586344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F81DA-7686-4E89-B0E5-F83F9A5D5D2D}" type="datetimeFigureOut">
              <a:rPr lang="en-US" smtClean="0"/>
              <a:t>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7F2E31-D563-4584-A672-5D731C5D72E7}" type="slidenum">
              <a:rPr lang="en-US" smtClean="0"/>
              <a:t>‹#›</a:t>
            </a:fld>
            <a:endParaRPr lang="en-US"/>
          </a:p>
        </p:txBody>
      </p:sp>
    </p:spTree>
    <p:extLst>
      <p:ext uri="{BB962C8B-B14F-4D97-AF65-F5344CB8AC3E}">
        <p14:creationId xmlns:p14="http://schemas.microsoft.com/office/powerpoint/2010/main" val="238122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F81DA-7686-4E89-B0E5-F83F9A5D5D2D}"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F2E31-D563-4584-A672-5D731C5D72E7}" type="slidenum">
              <a:rPr lang="en-US" smtClean="0"/>
              <a:t>‹#›</a:t>
            </a:fld>
            <a:endParaRPr lang="en-US"/>
          </a:p>
        </p:txBody>
      </p:sp>
    </p:spTree>
    <p:extLst>
      <p:ext uri="{BB962C8B-B14F-4D97-AF65-F5344CB8AC3E}">
        <p14:creationId xmlns:p14="http://schemas.microsoft.com/office/powerpoint/2010/main" val="1418547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F81DA-7686-4E89-B0E5-F83F9A5D5D2D}"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F2E31-D563-4584-A672-5D731C5D72E7}" type="slidenum">
              <a:rPr lang="en-US" smtClean="0"/>
              <a:t>‹#›</a:t>
            </a:fld>
            <a:endParaRPr lang="en-US"/>
          </a:p>
        </p:txBody>
      </p:sp>
    </p:spTree>
    <p:extLst>
      <p:ext uri="{BB962C8B-B14F-4D97-AF65-F5344CB8AC3E}">
        <p14:creationId xmlns:p14="http://schemas.microsoft.com/office/powerpoint/2010/main" val="2163020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F81DA-7686-4E89-B0E5-F83F9A5D5D2D}" type="datetimeFigureOut">
              <a:rPr lang="en-US" smtClean="0"/>
              <a:t>10/7/2015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F2E31-D563-4584-A672-5D731C5D72E7}" type="slidenum">
              <a:rPr lang="en-US" smtClean="0"/>
              <a:t>‹#›</a:t>
            </a:fld>
            <a:endParaRPr lang="en-US"/>
          </a:p>
        </p:txBody>
      </p:sp>
    </p:spTree>
    <p:extLst>
      <p:ext uri="{BB962C8B-B14F-4D97-AF65-F5344CB8AC3E}">
        <p14:creationId xmlns:p14="http://schemas.microsoft.com/office/powerpoint/2010/main" val="406830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Fraction Multiplication</a:t>
            </a:r>
            <a:r>
              <a:rPr lang="en-US" dirty="0" smtClean="0"/>
              <a:t>	</a:t>
            </a:r>
            <a:endParaRPr lang="en-US" dirty="0"/>
          </a:p>
        </p:txBody>
      </p:sp>
      <p:sp>
        <p:nvSpPr>
          <p:cNvPr id="3" name="Subtitle 2"/>
          <p:cNvSpPr>
            <a:spLocks noGrp="1"/>
          </p:cNvSpPr>
          <p:nvPr>
            <p:ph type="subTitle" idx="1"/>
          </p:nvPr>
        </p:nvSpPr>
        <p:spPr>
          <a:xfrm>
            <a:off x="228600" y="3886200"/>
            <a:ext cx="8305800" cy="1752600"/>
          </a:xfrm>
        </p:spPr>
        <p:txBody>
          <a:bodyPr>
            <a:normAutofit/>
          </a:bodyPr>
          <a:lstStyle/>
          <a:p>
            <a:pPr marL="171450" indent="-171450" algn="l">
              <a:buFontTx/>
              <a:buChar char="-"/>
            </a:pPr>
            <a:r>
              <a:rPr lang="en-US" sz="1400" dirty="0" smtClean="0"/>
              <a:t>Understand the relationship between the factors and the product of a fraction multiplication problem</a:t>
            </a:r>
          </a:p>
          <a:p>
            <a:pPr marL="171450" indent="-171450" algn="l">
              <a:buFontTx/>
              <a:buChar char="-"/>
            </a:pPr>
            <a:r>
              <a:rPr lang="en-US" sz="1400" dirty="0" smtClean="0"/>
              <a:t>Understand that taking a portion of something is multiplying fractions</a:t>
            </a:r>
          </a:p>
          <a:p>
            <a:pPr marL="171450" indent="-171450" algn="l">
              <a:buFontTx/>
              <a:buChar char="-"/>
            </a:pPr>
            <a:r>
              <a:rPr lang="en-US" sz="1400" dirty="0" smtClean="0"/>
              <a:t>Perform the multiplication of fraction operations</a:t>
            </a:r>
          </a:p>
          <a:p>
            <a:pPr marL="171450" indent="-171450" algn="l">
              <a:buFontTx/>
              <a:buChar char="-"/>
            </a:pPr>
            <a:r>
              <a:rPr lang="en-US" sz="1400" dirty="0" smtClean="0"/>
              <a:t>Cross cancel when multiplying fractions</a:t>
            </a:r>
          </a:p>
          <a:p>
            <a:pPr marL="171450" indent="-171450" algn="l">
              <a:buFontTx/>
              <a:buChar char="-"/>
            </a:pPr>
            <a:r>
              <a:rPr lang="en-US" sz="1400" dirty="0" smtClean="0"/>
              <a:t>Model fraction multiplication</a:t>
            </a:r>
          </a:p>
          <a:p>
            <a:pPr marL="171450" indent="-171450" algn="l">
              <a:buFontTx/>
              <a:buChar char="-"/>
            </a:pPr>
            <a:endParaRPr lang="en-US" sz="1200" dirty="0" smtClean="0"/>
          </a:p>
          <a:p>
            <a:pPr marL="171450" indent="-171450" algn="l">
              <a:buFontTx/>
              <a:buChar char="-"/>
            </a:pPr>
            <a:endParaRPr lang="en-US" sz="1200" dirty="0"/>
          </a:p>
        </p:txBody>
      </p:sp>
    </p:spTree>
    <p:extLst>
      <p:ext uri="{BB962C8B-B14F-4D97-AF65-F5344CB8AC3E}">
        <p14:creationId xmlns:p14="http://schemas.microsoft.com/office/powerpoint/2010/main" val="3860253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Multiply Fractions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So how do we multiply fractions?</a:t>
            </a:r>
          </a:p>
          <a:p>
            <a:endParaRPr lang="en-US" dirty="0">
              <a:solidFill>
                <a:schemeClr val="bg1"/>
              </a:solidFill>
            </a:endParaRPr>
          </a:p>
          <a:p>
            <a:pPr lvl="1"/>
            <a:r>
              <a:rPr lang="en-US" dirty="0" smtClean="0">
                <a:solidFill>
                  <a:schemeClr val="bg1"/>
                </a:solidFill>
              </a:rPr>
              <a:t>Multiply the numerators by each other and the denominators  by each other. The product of our numerators over the product of the denominators will be the product of our two fractions:</a:t>
            </a:r>
          </a:p>
          <a:p>
            <a:pPr lvl="1"/>
            <a:endParaRPr lang="en-US" dirty="0"/>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1135" y="4876800"/>
            <a:ext cx="5214416"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737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124"/>
                                        </p:tgtEl>
                                        <p:attrNameLst>
                                          <p:attrName>style.visibility</p:attrName>
                                        </p:attrNameLst>
                                      </p:cBhvr>
                                      <p:to>
                                        <p:strVal val="visible"/>
                                      </p:to>
                                    </p:set>
                                    <p:anim calcmode="lin" valueType="num">
                                      <p:cBhvr additive="base">
                                        <p:cTn id="27" dur="500" fill="hold"/>
                                        <p:tgtEl>
                                          <p:spTgt spid="5124"/>
                                        </p:tgtEl>
                                        <p:attrNameLst>
                                          <p:attrName>ppt_x</p:attrName>
                                        </p:attrNameLst>
                                      </p:cBhvr>
                                      <p:tavLst>
                                        <p:tav tm="0">
                                          <p:val>
                                            <p:strVal val="#ppt_x"/>
                                          </p:val>
                                        </p:tav>
                                        <p:tav tm="100000">
                                          <p:val>
                                            <p:strVal val="#ppt_x"/>
                                          </p:val>
                                        </p:tav>
                                      </p:tavLst>
                                    </p:anim>
                                    <p:anim calcmode="lin" valueType="num">
                                      <p:cBhvr additive="base">
                                        <p:cTn id="28"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Multiplying Fractions</a:t>
            </a:r>
            <a:endParaRPr lang="en-US" dirty="0">
              <a:solidFill>
                <a:schemeClr val="bg1"/>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solidFill>
                      <a:schemeClr val="bg1"/>
                    </a:solidFill>
                  </a:rPr>
                  <a:t>Examples</a:t>
                </a:r>
              </a:p>
              <a:p>
                <a:pPr lvl="2"/>
                <a14:m>
                  <m:oMath xmlns:m="http://schemas.openxmlformats.org/officeDocument/2006/math">
                    <m:f>
                      <m:fPr>
                        <m:ctrlPr>
                          <a:rPr lang="en-US" i="1" smtClean="0">
                            <a:latin typeface="Cambria Math"/>
                          </a:rPr>
                        </m:ctrlPr>
                      </m:fPr>
                      <m:num>
                        <m:r>
                          <a:rPr lang="en-US" b="0" i="1" smtClean="0">
                            <a:latin typeface="Cambria Math"/>
                          </a:rPr>
                          <m:t>3</m:t>
                        </m:r>
                      </m:num>
                      <m:den>
                        <m:r>
                          <a:rPr lang="en-US" b="0" i="1" smtClean="0">
                            <a:latin typeface="Cambria Math"/>
                          </a:rPr>
                          <m:t>4</m:t>
                        </m:r>
                      </m:den>
                    </m:f>
                    <m:r>
                      <a:rPr lang="en-US" b="0" i="1" smtClean="0">
                        <a:latin typeface="Cambria Math"/>
                      </a:rPr>
                      <m:t>∗</m:t>
                    </m:r>
                    <m:f>
                      <m:fPr>
                        <m:ctrlPr>
                          <a:rPr lang="en-US" b="0" i="1" smtClean="0">
                            <a:latin typeface="Cambria Math"/>
                          </a:rPr>
                        </m:ctrlPr>
                      </m:fPr>
                      <m:num>
                        <m:r>
                          <a:rPr lang="en-US" b="0" i="1" smtClean="0">
                            <a:latin typeface="Cambria Math"/>
                          </a:rPr>
                          <m:t>2</m:t>
                        </m:r>
                      </m:num>
                      <m:den>
                        <m:r>
                          <a:rPr lang="en-US" b="0" i="1" smtClean="0">
                            <a:latin typeface="Cambria Math"/>
                          </a:rPr>
                          <m:t>15</m:t>
                        </m:r>
                      </m:den>
                    </m:f>
                  </m:oMath>
                </a14:m>
                <a:r>
                  <a:rPr lang="en-US" dirty="0" smtClean="0"/>
                  <a:t>=</a:t>
                </a:r>
              </a:p>
              <a:p>
                <a:pPr lvl="2"/>
                <a14:m>
                  <m:oMath xmlns:m="http://schemas.openxmlformats.org/officeDocument/2006/math">
                    <m:f>
                      <m:fPr>
                        <m:ctrlPr>
                          <a:rPr lang="en-US" i="1" smtClean="0">
                            <a:latin typeface="Cambria Math"/>
                          </a:rPr>
                        </m:ctrlPr>
                      </m:fPr>
                      <m:num>
                        <m:r>
                          <a:rPr lang="en-US" b="0" i="1" smtClean="0">
                            <a:latin typeface="Cambria Math"/>
                          </a:rPr>
                          <m:t>2</m:t>
                        </m:r>
                      </m:num>
                      <m:den>
                        <m:r>
                          <a:rPr lang="en-US" b="0" i="1" smtClean="0">
                            <a:latin typeface="Cambria Math"/>
                          </a:rPr>
                          <m:t>3</m:t>
                        </m:r>
                      </m:den>
                    </m:f>
                    <m:r>
                      <a:rPr lang="en-US" b="0" i="1" smtClean="0">
                        <a:latin typeface="Cambria Math"/>
                      </a:rPr>
                      <m:t>∗</m:t>
                    </m:r>
                    <m:f>
                      <m:fPr>
                        <m:ctrlPr>
                          <a:rPr lang="en-US" b="0" i="1" smtClean="0">
                            <a:latin typeface="Cambria Math"/>
                          </a:rPr>
                        </m:ctrlPr>
                      </m:fPr>
                      <m:num>
                        <m:r>
                          <a:rPr lang="en-US" b="0" i="1" smtClean="0">
                            <a:latin typeface="Cambria Math"/>
                          </a:rPr>
                          <m:t>4</m:t>
                        </m:r>
                      </m:num>
                      <m:den>
                        <m:r>
                          <a:rPr lang="en-US" b="0" i="1" smtClean="0">
                            <a:latin typeface="Cambria Math"/>
                          </a:rPr>
                          <m:t>9</m:t>
                        </m:r>
                      </m:den>
                    </m:f>
                    <m:r>
                      <a:rPr lang="en-US" b="0" i="1" smtClean="0">
                        <a:latin typeface="Cambria Math"/>
                      </a:rPr>
                      <m:t>=</m:t>
                    </m:r>
                  </m:oMath>
                </a14:m>
                <a:endParaRPr lang="en-US" b="0" dirty="0" smtClean="0"/>
              </a:p>
              <a:p>
                <a:pPr lvl="2"/>
                <a14:m>
                  <m:oMath xmlns:m="http://schemas.openxmlformats.org/officeDocument/2006/math">
                    <m:f>
                      <m:fPr>
                        <m:ctrlPr>
                          <a:rPr lang="en-US" i="1" smtClean="0">
                            <a:latin typeface="Cambria Math"/>
                          </a:rPr>
                        </m:ctrlPr>
                      </m:fPr>
                      <m:num>
                        <m:r>
                          <a:rPr lang="en-US" b="0" i="1" smtClean="0">
                            <a:latin typeface="Cambria Math"/>
                          </a:rPr>
                          <m:t>4</m:t>
                        </m:r>
                      </m:num>
                      <m:den>
                        <m:r>
                          <a:rPr lang="en-US" b="0" i="1" smtClean="0">
                            <a:latin typeface="Cambria Math"/>
                          </a:rPr>
                          <m:t>5</m:t>
                        </m:r>
                      </m:den>
                    </m:f>
                    <m:r>
                      <a:rPr lang="en-US" b="0" i="1" smtClean="0">
                        <a:latin typeface="Cambria Math"/>
                      </a:rPr>
                      <m:t> </m:t>
                    </m:r>
                    <m:r>
                      <a:rPr lang="en-US" b="0" i="1" smtClean="0">
                        <a:latin typeface="Cambria Math"/>
                      </a:rPr>
                      <m:t>𝑜𝑓</m:t>
                    </m:r>
                    <m:f>
                      <m:fPr>
                        <m:ctrlPr>
                          <a:rPr lang="en-US" b="0" i="0" smtClean="0">
                            <a:latin typeface="Cambria Math"/>
                          </a:rPr>
                        </m:ctrlPr>
                      </m:fPr>
                      <m:num>
                        <m:r>
                          <a:rPr lang="en-US" b="0" i="0" smtClean="0">
                            <a:latin typeface="Cambria Math"/>
                          </a:rPr>
                          <m:t>6</m:t>
                        </m:r>
                      </m:num>
                      <m:den>
                        <m:r>
                          <a:rPr lang="en-US" b="0" i="0" smtClean="0">
                            <a:latin typeface="Cambria Math"/>
                          </a:rPr>
                          <m:t>11</m:t>
                        </m:r>
                      </m:den>
                    </m:f>
                    <m:r>
                      <a:rPr lang="en-US" b="0" i="0" smtClean="0">
                        <a:latin typeface="Cambria Math"/>
                      </a:rPr>
                      <m:t> </m:t>
                    </m:r>
                    <m:r>
                      <m:rPr>
                        <m:sty m:val="p"/>
                      </m:rPr>
                      <a:rPr lang="en-US" b="0" i="0" smtClean="0">
                        <a:latin typeface="Cambria Math"/>
                      </a:rPr>
                      <m:t>is</m:t>
                    </m:r>
                    <m:r>
                      <a:rPr lang="en-US" b="0" i="0" smtClean="0">
                        <a:latin typeface="Cambria Math"/>
                      </a:rPr>
                      <m:t> ?</m:t>
                    </m:r>
                  </m:oMath>
                </a14:m>
                <a:endParaRPr lang="en-US" dirty="0" smtClean="0"/>
              </a:p>
              <a:p>
                <a:pPr lvl="2"/>
                <a:r>
                  <a:rPr lang="en-US" dirty="0" smtClean="0"/>
                  <a:t>One-half of three-fourths is equal to? </a:t>
                </a:r>
              </a:p>
              <a:p>
                <a:pPr lvl="2"/>
                <a:endParaRPr lang="en-US" dirty="0" smtClean="0"/>
              </a:p>
              <a:p>
                <a:endParaRPr lang="en-US" dirty="0" smtClean="0"/>
              </a:p>
              <a:p>
                <a:pPr lvl="1"/>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val="2120971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Multiplying Fractions</a:t>
            </a:r>
            <a:endParaRPr lang="en-US" dirty="0"/>
          </a:p>
        </p:txBody>
      </p:sp>
      <p:sp>
        <p:nvSpPr>
          <p:cNvPr id="3" name="Content Placeholder 2"/>
          <p:cNvSpPr>
            <a:spLocks noGrp="1"/>
          </p:cNvSpPr>
          <p:nvPr>
            <p:ph idx="1"/>
          </p:nvPr>
        </p:nvSpPr>
        <p:spPr>
          <a:xfrm>
            <a:off x="457200" y="1600201"/>
            <a:ext cx="8229600" cy="1523999"/>
          </a:xfrm>
        </p:spPr>
        <p:txBody>
          <a:bodyPr/>
          <a:lstStyle/>
          <a:p>
            <a:r>
              <a:rPr lang="en-US" dirty="0" smtClean="0"/>
              <a:t>When we take a fraction </a:t>
            </a:r>
            <a:r>
              <a:rPr lang="en-US" sz="3600" dirty="0" smtClean="0"/>
              <a:t>OF</a:t>
            </a:r>
            <a:r>
              <a:rPr lang="en-US" dirty="0" smtClean="0"/>
              <a:t> something we want to multiply fractions.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352800"/>
            <a:ext cx="2406192" cy="1389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429000" y="3904565"/>
            <a:ext cx="1447800" cy="707886"/>
          </a:xfrm>
          <a:prstGeom prst="rect">
            <a:avLst/>
          </a:prstGeom>
          <a:noFill/>
        </p:spPr>
        <p:txBody>
          <a:bodyPr wrap="square" rtlCol="0">
            <a:spAutoFit/>
          </a:bodyPr>
          <a:lstStyle/>
          <a:p>
            <a:r>
              <a:rPr lang="en-US" sz="2000" dirty="0" smtClean="0"/>
              <a:t>Is the way to think of </a:t>
            </a:r>
            <a:endParaRPr lang="en-US" sz="2000"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3269241"/>
            <a:ext cx="2010178" cy="1463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291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8"/>
                                        </p:tgtEl>
                                        <p:attrNameLst>
                                          <p:attrName>style.visibility</p:attrName>
                                        </p:attrNameLst>
                                      </p:cBhvr>
                                      <p:to>
                                        <p:strVal val="visible"/>
                                      </p:to>
                                    </p:set>
                                    <p:anim calcmode="lin" valueType="num">
                                      <p:cBhvr additive="base">
                                        <p:cTn id="19" dur="500" fill="hold"/>
                                        <p:tgtEl>
                                          <p:spTgt spid="4098"/>
                                        </p:tgtEl>
                                        <p:attrNameLst>
                                          <p:attrName>ppt_x</p:attrName>
                                        </p:attrNameLst>
                                      </p:cBhvr>
                                      <p:tavLst>
                                        <p:tav tm="0">
                                          <p:val>
                                            <p:strVal val="#ppt_x"/>
                                          </p:val>
                                        </p:tav>
                                        <p:tav tm="100000">
                                          <p:val>
                                            <p:strVal val="#ppt_x"/>
                                          </p:val>
                                        </p:tav>
                                      </p:tavLst>
                                    </p:anim>
                                    <p:anim calcmode="lin" valueType="num">
                                      <p:cBhvr additive="base">
                                        <p:cTn id="20"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gtEl>
                                        <p:attrNameLst>
                                          <p:attrName>style.visibility</p:attrName>
                                        </p:attrNameLst>
                                      </p:cBhvr>
                                      <p:to>
                                        <p:strVal val="visible"/>
                                      </p:to>
                                    </p:set>
                                    <p:anim calcmode="lin" valueType="num">
                                      <p:cBhvr additive="base">
                                        <p:cTn id="31" dur="500" fill="hold"/>
                                        <p:tgtEl>
                                          <p:spTgt spid="4099"/>
                                        </p:tgtEl>
                                        <p:attrNameLst>
                                          <p:attrName>ppt_x</p:attrName>
                                        </p:attrNameLst>
                                      </p:cBhvr>
                                      <p:tavLst>
                                        <p:tav tm="0">
                                          <p:val>
                                            <p:strVal val="#ppt_x"/>
                                          </p:val>
                                        </p:tav>
                                        <p:tav tm="100000">
                                          <p:val>
                                            <p:strVal val="#ppt_x"/>
                                          </p:val>
                                        </p:tav>
                                      </p:tavLst>
                                    </p:anim>
                                    <p:anim calcmode="lin" valueType="num">
                                      <p:cBhvr additive="base">
                                        <p:cTn id="32"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Multiplying Fractions</a:t>
            </a:r>
            <a:endParaRPr lang="en-US" dirty="0"/>
          </a:p>
        </p:txBody>
      </p:sp>
      <p:sp>
        <p:nvSpPr>
          <p:cNvPr id="3" name="Content Placeholder 2"/>
          <p:cNvSpPr>
            <a:spLocks noGrp="1"/>
          </p:cNvSpPr>
          <p:nvPr>
            <p:ph idx="1"/>
          </p:nvPr>
        </p:nvSpPr>
        <p:spPr/>
        <p:txBody>
          <a:bodyPr/>
          <a:lstStyle/>
          <a:p>
            <a:r>
              <a:rPr lang="en-US" dirty="0" smtClean="0"/>
              <a:t>Cross Cancelling to simplify our fraction product.</a:t>
            </a:r>
            <a:endParaRPr lang="en-US" dirty="0"/>
          </a:p>
        </p:txBody>
      </p:sp>
    </p:spTree>
    <p:extLst>
      <p:ext uri="{BB962C8B-B14F-4D97-AF65-F5344CB8AC3E}">
        <p14:creationId xmlns:p14="http://schemas.microsoft.com/office/powerpoint/2010/main" val="549523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descr="chocolate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930525"/>
            <a:ext cx="84137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3" name="Text Box 3"/>
          <p:cNvSpPr txBox="1">
            <a:spLocks noChangeArrowheads="1"/>
          </p:cNvSpPr>
          <p:nvPr/>
        </p:nvSpPr>
        <p:spPr bwMode="auto">
          <a:xfrm>
            <a:off x="1100930" y="4495800"/>
            <a:ext cx="18399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ctr"/>
            <a:r>
              <a:rPr lang="en-US" altLang="en-US" sz="2000" dirty="0">
                <a:solidFill>
                  <a:srgbClr val="000000"/>
                </a:solidFill>
              </a:rPr>
              <a:t>the whole piece </a:t>
            </a:r>
            <a:br>
              <a:rPr lang="en-US" altLang="en-US" sz="2000" dirty="0">
                <a:solidFill>
                  <a:srgbClr val="000000"/>
                </a:solidFill>
              </a:rPr>
            </a:br>
            <a:r>
              <a:rPr lang="en-US" altLang="en-US" sz="2000" dirty="0">
                <a:solidFill>
                  <a:srgbClr val="000000"/>
                </a:solidFill>
              </a:rPr>
              <a:t>of chocolate</a:t>
            </a:r>
          </a:p>
        </p:txBody>
      </p:sp>
      <p:pic>
        <p:nvPicPr>
          <p:cNvPr id="92164" name="Picture 4" descr="chocolate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2943985"/>
            <a:ext cx="84137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5" name="Text Box 5"/>
          <p:cNvSpPr txBox="1">
            <a:spLocks noChangeArrowheads="1"/>
          </p:cNvSpPr>
          <p:nvPr/>
        </p:nvSpPr>
        <p:spPr bwMode="auto">
          <a:xfrm>
            <a:off x="3600361" y="4313238"/>
            <a:ext cx="1177925"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ctr"/>
            <a:r>
              <a:rPr lang="en-US" altLang="en-US" sz="3200" baseline="36000" dirty="0">
                <a:solidFill>
                  <a:srgbClr val="000000"/>
                </a:solidFill>
              </a:rPr>
              <a:t>1</a:t>
            </a:r>
            <a:r>
              <a:rPr lang="en-US" altLang="en-US" sz="3200" dirty="0">
                <a:solidFill>
                  <a:srgbClr val="000000"/>
                </a:solidFill>
                <a:sym typeface="Symbol" pitchFamily="18" charset="2"/>
              </a:rPr>
              <a:t></a:t>
            </a:r>
            <a:r>
              <a:rPr lang="en-US" altLang="en-US" sz="3200" baseline="-10000" dirty="0">
                <a:solidFill>
                  <a:srgbClr val="000000"/>
                </a:solidFill>
              </a:rPr>
              <a:t>3</a:t>
            </a:r>
            <a:r>
              <a:rPr lang="en-US" altLang="en-US" sz="2400" dirty="0">
                <a:solidFill>
                  <a:srgbClr val="000000"/>
                </a:solidFill>
              </a:rPr>
              <a:t> </a:t>
            </a:r>
            <a:r>
              <a:rPr lang="en-US" altLang="en-US" sz="2000" dirty="0">
                <a:solidFill>
                  <a:srgbClr val="000000"/>
                </a:solidFill>
              </a:rPr>
              <a:t>of </a:t>
            </a:r>
            <a:br>
              <a:rPr lang="en-US" altLang="en-US" sz="2000" dirty="0">
                <a:solidFill>
                  <a:srgbClr val="000000"/>
                </a:solidFill>
              </a:rPr>
            </a:br>
            <a:r>
              <a:rPr lang="en-US" altLang="en-US" sz="2000" dirty="0">
                <a:solidFill>
                  <a:srgbClr val="000000"/>
                </a:solidFill>
              </a:rPr>
              <a:t>the whole</a:t>
            </a:r>
          </a:p>
        </p:txBody>
      </p:sp>
      <p:pic>
        <p:nvPicPr>
          <p:cNvPr id="92166" name="Picture 6" descr="chocolate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798" y="2943985"/>
            <a:ext cx="84137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7" name="Text Box 7"/>
          <p:cNvSpPr txBox="1">
            <a:spLocks noChangeArrowheads="1"/>
          </p:cNvSpPr>
          <p:nvPr/>
        </p:nvSpPr>
        <p:spPr bwMode="auto">
          <a:xfrm>
            <a:off x="5867400" y="4434681"/>
            <a:ext cx="1225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r>
              <a:rPr lang="en-US" altLang="en-US" sz="3600">
                <a:solidFill>
                  <a:srgbClr val="000000"/>
                </a:solidFill>
              </a:rPr>
              <a:t>½</a:t>
            </a:r>
            <a:r>
              <a:rPr lang="en-US" altLang="en-US" sz="2400">
                <a:solidFill>
                  <a:srgbClr val="000000"/>
                </a:solidFill>
              </a:rPr>
              <a:t> </a:t>
            </a:r>
            <a:r>
              <a:rPr lang="en-US" altLang="en-US" sz="2000">
                <a:solidFill>
                  <a:srgbClr val="000000"/>
                </a:solidFill>
              </a:rPr>
              <a:t>of</a:t>
            </a:r>
            <a:r>
              <a:rPr lang="en-US" altLang="en-US" sz="2400">
                <a:solidFill>
                  <a:srgbClr val="000000"/>
                </a:solidFill>
              </a:rPr>
              <a:t> </a:t>
            </a:r>
            <a:r>
              <a:rPr lang="en-US" altLang="en-US" sz="3200" baseline="36000">
                <a:solidFill>
                  <a:srgbClr val="000000"/>
                </a:solidFill>
              </a:rPr>
              <a:t>1</a:t>
            </a:r>
            <a:r>
              <a:rPr lang="en-US" altLang="en-US" sz="3200">
                <a:solidFill>
                  <a:srgbClr val="000000"/>
                </a:solidFill>
                <a:sym typeface="Symbol" pitchFamily="18" charset="2"/>
              </a:rPr>
              <a:t></a:t>
            </a:r>
            <a:r>
              <a:rPr lang="en-US" altLang="en-US" sz="3200" baseline="-10000">
                <a:solidFill>
                  <a:srgbClr val="000000"/>
                </a:solidFill>
              </a:rPr>
              <a:t>3</a:t>
            </a:r>
            <a:endParaRPr lang="en-US" altLang="en-US" sz="2400">
              <a:solidFill>
                <a:srgbClr val="000000"/>
              </a:solidFill>
            </a:endParaRPr>
          </a:p>
        </p:txBody>
      </p:sp>
      <p:pic>
        <p:nvPicPr>
          <p:cNvPr id="92168" name="Picture 8" descr="chocolate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2930525"/>
            <a:ext cx="84137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69" name="Picture 9" descr="chocolate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799" y="2942331"/>
            <a:ext cx="84137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70" name="Picture 10" descr="chocolate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2943225"/>
            <a:ext cx="84137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71" name="Text Box 11"/>
          <p:cNvSpPr txBox="1">
            <a:spLocks noChangeArrowheads="1"/>
          </p:cNvSpPr>
          <p:nvPr/>
        </p:nvSpPr>
        <p:spPr bwMode="auto">
          <a:xfrm>
            <a:off x="1023937" y="273598"/>
            <a:ext cx="7254875"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r>
              <a:rPr lang="en-US" altLang="en-US" sz="2400" b="1" dirty="0">
                <a:solidFill>
                  <a:srgbClr val="FFFFFF"/>
                </a:solidFill>
              </a:rPr>
              <a:t>Example 1</a:t>
            </a:r>
          </a:p>
          <a:p>
            <a:r>
              <a:rPr lang="en-US" altLang="en-US" sz="2000" dirty="0">
                <a:solidFill>
                  <a:srgbClr val="FFFFFF"/>
                </a:solidFill>
              </a:rPr>
              <a:t>Jordan got </a:t>
            </a:r>
            <a:r>
              <a:rPr lang="en-US" altLang="en-US" sz="2400" baseline="36000" dirty="0">
                <a:solidFill>
                  <a:srgbClr val="FFFFFF"/>
                </a:solidFill>
              </a:rPr>
              <a:t>1</a:t>
            </a:r>
            <a:r>
              <a:rPr lang="en-US" altLang="en-US" sz="2400" dirty="0">
                <a:solidFill>
                  <a:srgbClr val="FFFFFF"/>
                </a:solidFill>
                <a:sym typeface="Symbol" pitchFamily="18" charset="2"/>
              </a:rPr>
              <a:t></a:t>
            </a:r>
            <a:r>
              <a:rPr lang="en-US" altLang="en-US" sz="2400" baseline="-10000" dirty="0">
                <a:solidFill>
                  <a:srgbClr val="FFFFFF"/>
                </a:solidFill>
              </a:rPr>
              <a:t>3</a:t>
            </a:r>
            <a:r>
              <a:rPr lang="en-US" altLang="en-US" sz="2400" dirty="0">
                <a:solidFill>
                  <a:srgbClr val="000000"/>
                </a:solidFill>
              </a:rPr>
              <a:t> </a:t>
            </a:r>
            <a:r>
              <a:rPr lang="en-US" altLang="en-US" sz="2000" dirty="0">
                <a:solidFill>
                  <a:srgbClr val="FFFFFF"/>
                </a:solidFill>
              </a:rPr>
              <a:t>of a chocolate bar from his sister. He ate </a:t>
            </a:r>
            <a:r>
              <a:rPr lang="en-US" altLang="en-US" sz="2800" b="1" dirty="0">
                <a:solidFill>
                  <a:srgbClr val="FFFFFF"/>
                </a:solidFill>
              </a:rPr>
              <a:t>½</a:t>
            </a:r>
            <a:r>
              <a:rPr lang="en-US" altLang="en-US" sz="2000" dirty="0">
                <a:solidFill>
                  <a:srgbClr val="FFFFFF"/>
                </a:solidFill>
              </a:rPr>
              <a:t> of it during  lunch break and saved the rest for the evening. How much of a chocolate bar did he eat during lunch break?</a:t>
            </a:r>
          </a:p>
        </p:txBody>
      </p:sp>
      <p:sp>
        <p:nvSpPr>
          <p:cNvPr id="92172" name="Text Box 12"/>
          <p:cNvSpPr txBox="1">
            <a:spLocks noChangeArrowheads="1"/>
          </p:cNvSpPr>
          <p:nvPr/>
        </p:nvSpPr>
        <p:spPr bwMode="auto">
          <a:xfrm>
            <a:off x="1026733" y="1981200"/>
            <a:ext cx="6013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r>
              <a:rPr lang="en-US" altLang="en-US" sz="2000" dirty="0">
                <a:solidFill>
                  <a:srgbClr val="FFFFFF"/>
                </a:solidFill>
              </a:rPr>
              <a:t>Let us answer this question by drawing diagrams. (click)</a:t>
            </a:r>
            <a:r>
              <a:rPr lang="en-US" altLang="en-US" sz="2400" dirty="0">
                <a:solidFill>
                  <a:srgbClr val="000000"/>
                </a:solidFill>
              </a:rPr>
              <a:t> </a:t>
            </a:r>
          </a:p>
        </p:txBody>
      </p:sp>
      <p:sp>
        <p:nvSpPr>
          <p:cNvPr id="92173" name="Text Box 13"/>
          <p:cNvSpPr txBox="1">
            <a:spLocks noChangeArrowheads="1"/>
          </p:cNvSpPr>
          <p:nvPr/>
        </p:nvSpPr>
        <p:spPr bwMode="auto">
          <a:xfrm>
            <a:off x="914400" y="5410200"/>
            <a:ext cx="73310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r>
              <a:rPr lang="en-US" altLang="en-US" sz="2000" dirty="0">
                <a:solidFill>
                  <a:srgbClr val="000000"/>
                </a:solidFill>
              </a:rPr>
              <a:t>From the last diagram, we see that the yellow piece he ate is equal to 1 out of  6 from the whole bar. Therefore </a:t>
            </a:r>
            <a:r>
              <a:rPr lang="en-US" altLang="en-US" sz="3600" dirty="0">
                <a:solidFill>
                  <a:srgbClr val="000000"/>
                </a:solidFill>
              </a:rPr>
              <a:t>½</a:t>
            </a:r>
            <a:r>
              <a:rPr lang="en-US" altLang="en-US" sz="2400" dirty="0">
                <a:solidFill>
                  <a:srgbClr val="000000"/>
                </a:solidFill>
              </a:rPr>
              <a:t> </a:t>
            </a:r>
            <a:r>
              <a:rPr lang="en-US" altLang="en-US" sz="2000" dirty="0">
                <a:solidFill>
                  <a:srgbClr val="000000"/>
                </a:solidFill>
              </a:rPr>
              <a:t>of </a:t>
            </a:r>
            <a:r>
              <a:rPr lang="en-US" altLang="en-US" sz="3200" baseline="36000" dirty="0">
                <a:solidFill>
                  <a:srgbClr val="000000"/>
                </a:solidFill>
              </a:rPr>
              <a:t>1</a:t>
            </a:r>
            <a:r>
              <a:rPr lang="en-US" altLang="en-US" sz="3200" dirty="0">
                <a:solidFill>
                  <a:srgbClr val="000000"/>
                </a:solidFill>
                <a:sym typeface="Symbol" pitchFamily="18" charset="2"/>
              </a:rPr>
              <a:t></a:t>
            </a:r>
            <a:r>
              <a:rPr lang="en-US" altLang="en-US" sz="3200" baseline="-10000" dirty="0">
                <a:solidFill>
                  <a:srgbClr val="000000"/>
                </a:solidFill>
              </a:rPr>
              <a:t>3</a:t>
            </a:r>
            <a:r>
              <a:rPr lang="en-US" altLang="en-US" sz="2400" dirty="0">
                <a:solidFill>
                  <a:srgbClr val="000000"/>
                </a:solidFill>
              </a:rPr>
              <a:t> </a:t>
            </a:r>
            <a:r>
              <a:rPr lang="en-US" altLang="en-US" sz="2000" dirty="0">
                <a:solidFill>
                  <a:srgbClr val="000000"/>
                </a:solidFill>
              </a:rPr>
              <a:t>is </a:t>
            </a:r>
            <a:r>
              <a:rPr lang="en-US" altLang="en-US" sz="3200" baseline="36000" dirty="0">
                <a:solidFill>
                  <a:srgbClr val="000000"/>
                </a:solidFill>
              </a:rPr>
              <a:t>1</a:t>
            </a:r>
            <a:r>
              <a:rPr lang="en-US" altLang="en-US" sz="3200" dirty="0">
                <a:solidFill>
                  <a:srgbClr val="000000"/>
                </a:solidFill>
                <a:sym typeface="Symbol" pitchFamily="18" charset="2"/>
              </a:rPr>
              <a:t></a:t>
            </a:r>
            <a:r>
              <a:rPr lang="en-US" altLang="en-US" sz="3200" baseline="-10000" dirty="0">
                <a:solidFill>
                  <a:srgbClr val="000000"/>
                </a:solidFill>
              </a:rPr>
              <a:t>6 .</a:t>
            </a:r>
          </a:p>
        </p:txBody>
      </p:sp>
    </p:spTree>
    <p:extLst>
      <p:ext uri="{BB962C8B-B14F-4D97-AF65-F5344CB8AC3E}">
        <p14:creationId xmlns:p14="http://schemas.microsoft.com/office/powerpoint/2010/main" val="4202586334"/>
      </p:ext>
    </p:extLst>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2133600" y="457200"/>
            <a:ext cx="4273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r>
              <a:rPr lang="en-US" altLang="en-US" sz="2800" b="1" dirty="0">
                <a:solidFill>
                  <a:schemeClr val="bg1"/>
                </a:solidFill>
              </a:rPr>
              <a:t>Multiplication of Fractions</a:t>
            </a:r>
          </a:p>
        </p:txBody>
      </p:sp>
      <p:sp>
        <p:nvSpPr>
          <p:cNvPr id="13316" name="Text Box 4"/>
          <p:cNvSpPr txBox="1">
            <a:spLocks noChangeArrowheads="1"/>
          </p:cNvSpPr>
          <p:nvPr/>
        </p:nvSpPr>
        <p:spPr bwMode="auto">
          <a:xfrm>
            <a:off x="1295406" y="5511800"/>
            <a:ext cx="177163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ctr"/>
            <a:r>
              <a:rPr lang="en-US" altLang="en-US" sz="2400" dirty="0">
                <a:solidFill>
                  <a:schemeClr val="bg1"/>
                </a:solidFill>
              </a:rPr>
              <a:t>whole piece </a:t>
            </a:r>
            <a:br>
              <a:rPr lang="en-US" altLang="en-US" sz="2400" dirty="0">
                <a:solidFill>
                  <a:schemeClr val="bg1"/>
                </a:solidFill>
              </a:rPr>
            </a:br>
            <a:r>
              <a:rPr lang="en-US" altLang="en-US" sz="2400" dirty="0">
                <a:solidFill>
                  <a:schemeClr val="bg1"/>
                </a:solidFill>
              </a:rPr>
              <a:t>of chocolate </a:t>
            </a:r>
          </a:p>
        </p:txBody>
      </p:sp>
      <p:sp>
        <p:nvSpPr>
          <p:cNvPr id="95238" name="Text Box 12"/>
          <p:cNvSpPr txBox="1">
            <a:spLocks noChangeArrowheads="1"/>
          </p:cNvSpPr>
          <p:nvPr/>
        </p:nvSpPr>
        <p:spPr bwMode="auto">
          <a:xfrm>
            <a:off x="898525" y="1336675"/>
            <a:ext cx="71024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r>
              <a:rPr lang="en-US" altLang="en-US" sz="2400" b="1" dirty="0">
                <a:solidFill>
                  <a:srgbClr val="FFFFFF"/>
                </a:solidFill>
              </a:rPr>
              <a:t>Examples 2</a:t>
            </a:r>
          </a:p>
          <a:p>
            <a:r>
              <a:rPr lang="en-US" altLang="en-US" sz="2400" dirty="0">
                <a:solidFill>
                  <a:srgbClr val="FFFFFF"/>
                </a:solidFill>
              </a:rPr>
              <a:t>On the other day, Jordan got </a:t>
            </a:r>
            <a:r>
              <a:rPr lang="en-US" altLang="en-US" sz="2800" baseline="36000" dirty="0">
                <a:solidFill>
                  <a:srgbClr val="FFFFFF"/>
                </a:solidFill>
              </a:rPr>
              <a:t>5</a:t>
            </a:r>
            <a:r>
              <a:rPr lang="en-US" altLang="en-US" sz="2800" dirty="0">
                <a:solidFill>
                  <a:srgbClr val="FFFFFF"/>
                </a:solidFill>
                <a:sym typeface="Symbol" pitchFamily="18" charset="2"/>
              </a:rPr>
              <a:t></a:t>
            </a:r>
            <a:r>
              <a:rPr lang="en-US" altLang="en-US" sz="2800" baseline="-16000" dirty="0">
                <a:solidFill>
                  <a:srgbClr val="FFFFFF"/>
                </a:solidFill>
              </a:rPr>
              <a:t>8</a:t>
            </a:r>
            <a:r>
              <a:rPr lang="en-US" altLang="en-US" sz="2400" dirty="0">
                <a:solidFill>
                  <a:srgbClr val="000000"/>
                </a:solidFill>
              </a:rPr>
              <a:t> </a:t>
            </a:r>
            <a:r>
              <a:rPr lang="en-US" altLang="en-US" sz="2400" dirty="0">
                <a:solidFill>
                  <a:srgbClr val="FFFFFF"/>
                </a:solidFill>
              </a:rPr>
              <a:t>of a chocolate bar from his mom and he gave </a:t>
            </a:r>
            <a:r>
              <a:rPr lang="en-US" altLang="en-US" sz="2800" baseline="36000" dirty="0">
                <a:solidFill>
                  <a:srgbClr val="FFFFFF"/>
                </a:solidFill>
              </a:rPr>
              <a:t>2</a:t>
            </a:r>
            <a:r>
              <a:rPr lang="en-US" altLang="en-US" sz="2800" dirty="0">
                <a:solidFill>
                  <a:srgbClr val="FFFFFF"/>
                </a:solidFill>
                <a:sym typeface="Symbol" pitchFamily="18" charset="2"/>
              </a:rPr>
              <a:t></a:t>
            </a:r>
            <a:r>
              <a:rPr lang="en-US" altLang="en-US" sz="2800" baseline="-16000" dirty="0">
                <a:solidFill>
                  <a:srgbClr val="FFFFFF"/>
                </a:solidFill>
              </a:rPr>
              <a:t>3</a:t>
            </a:r>
            <a:r>
              <a:rPr lang="en-US" altLang="en-US" sz="2400" dirty="0">
                <a:solidFill>
                  <a:srgbClr val="000000"/>
                </a:solidFill>
              </a:rPr>
              <a:t> </a:t>
            </a:r>
            <a:r>
              <a:rPr lang="en-US" altLang="en-US" sz="2400" dirty="0">
                <a:solidFill>
                  <a:srgbClr val="FFFFFF"/>
                </a:solidFill>
              </a:rPr>
              <a:t>of that to his younger brother</a:t>
            </a:r>
            <a:r>
              <a:rPr lang="en-US" altLang="en-US" sz="2400" dirty="0" smtClean="0">
                <a:solidFill>
                  <a:srgbClr val="FFFFFF"/>
                </a:solidFill>
              </a:rPr>
              <a:t>.</a:t>
            </a:r>
            <a:endParaRPr lang="en-US" altLang="en-US" sz="2400" dirty="0">
              <a:solidFill>
                <a:srgbClr val="FFFFFF"/>
              </a:solidFill>
            </a:endParaRPr>
          </a:p>
        </p:txBody>
      </p:sp>
      <p:sp>
        <p:nvSpPr>
          <p:cNvPr id="13325" name="Rectangle 13"/>
          <p:cNvSpPr>
            <a:spLocks noChangeArrowheads="1"/>
          </p:cNvSpPr>
          <p:nvPr/>
        </p:nvSpPr>
        <p:spPr bwMode="auto">
          <a:xfrm>
            <a:off x="1524000" y="3657600"/>
            <a:ext cx="1079500" cy="1727200"/>
          </a:xfrm>
          <a:prstGeom prst="rect">
            <a:avLst/>
          </a:prstGeom>
          <a:solidFill>
            <a:srgbClr val="A4372C"/>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endParaRPr lang="en-US" altLang="en-US" sz="2400">
              <a:solidFill>
                <a:srgbClr val="000000"/>
              </a:solidFill>
            </a:endParaRPr>
          </a:p>
        </p:txBody>
      </p:sp>
      <p:grpSp>
        <p:nvGrpSpPr>
          <p:cNvPr id="2" name="Group 16"/>
          <p:cNvGrpSpPr>
            <a:grpSpLocks/>
          </p:cNvGrpSpPr>
          <p:nvPr/>
        </p:nvGrpSpPr>
        <p:grpSpPr bwMode="auto">
          <a:xfrm>
            <a:off x="3810000" y="3657600"/>
            <a:ext cx="1079500" cy="1727200"/>
            <a:chOff x="1360" y="2040"/>
            <a:chExt cx="680" cy="1088"/>
          </a:xfrm>
        </p:grpSpPr>
        <p:sp>
          <p:nvSpPr>
            <p:cNvPr id="95257" name="Rectangle 17"/>
            <p:cNvSpPr>
              <a:spLocks noChangeArrowheads="1"/>
            </p:cNvSpPr>
            <p:nvPr/>
          </p:nvSpPr>
          <p:spPr bwMode="auto">
            <a:xfrm>
              <a:off x="1360" y="2448"/>
              <a:ext cx="680" cy="680"/>
            </a:xfrm>
            <a:prstGeom prst="rect">
              <a:avLst/>
            </a:prstGeom>
            <a:solidFill>
              <a:srgbClr val="A4372C"/>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endParaRPr lang="en-US" altLang="en-US" sz="2400">
                <a:solidFill>
                  <a:srgbClr val="000000"/>
                </a:solidFill>
              </a:endParaRPr>
            </a:p>
          </p:txBody>
        </p:sp>
        <p:sp>
          <p:nvSpPr>
            <p:cNvPr id="95258" name="Rectangle 18"/>
            <p:cNvSpPr>
              <a:spLocks noChangeArrowheads="1"/>
            </p:cNvSpPr>
            <p:nvPr/>
          </p:nvSpPr>
          <p:spPr bwMode="auto">
            <a:xfrm>
              <a:off x="1360" y="2040"/>
              <a:ext cx="680" cy="1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endParaRPr lang="en-US" altLang="en-US" sz="2400">
                <a:solidFill>
                  <a:srgbClr val="000000"/>
                </a:solidFill>
              </a:endParaRPr>
            </a:p>
          </p:txBody>
        </p:sp>
        <p:grpSp>
          <p:nvGrpSpPr>
            <p:cNvPr id="95259" name="Group 19"/>
            <p:cNvGrpSpPr>
              <a:grpSpLocks/>
            </p:cNvGrpSpPr>
            <p:nvPr/>
          </p:nvGrpSpPr>
          <p:grpSpPr bwMode="auto">
            <a:xfrm>
              <a:off x="1360" y="2176"/>
              <a:ext cx="680" cy="816"/>
              <a:chOff x="1360" y="2176"/>
              <a:chExt cx="680" cy="816"/>
            </a:xfrm>
          </p:grpSpPr>
          <p:sp>
            <p:nvSpPr>
              <p:cNvPr id="95260" name="Line 20"/>
              <p:cNvSpPr>
                <a:spLocks noChangeShapeType="1"/>
              </p:cNvSpPr>
              <p:nvPr/>
            </p:nvSpPr>
            <p:spPr bwMode="auto">
              <a:xfrm>
                <a:off x="1360" y="2176"/>
                <a:ext cx="68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5261" name="Line 21"/>
              <p:cNvSpPr>
                <a:spLocks noChangeShapeType="1"/>
              </p:cNvSpPr>
              <p:nvPr/>
            </p:nvSpPr>
            <p:spPr bwMode="auto">
              <a:xfrm>
                <a:off x="1360" y="2312"/>
                <a:ext cx="68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5262" name="Line 22"/>
              <p:cNvSpPr>
                <a:spLocks noChangeShapeType="1"/>
              </p:cNvSpPr>
              <p:nvPr/>
            </p:nvSpPr>
            <p:spPr bwMode="auto">
              <a:xfrm>
                <a:off x="1360" y="2448"/>
                <a:ext cx="68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5263" name="Line 23"/>
              <p:cNvSpPr>
                <a:spLocks noChangeShapeType="1"/>
              </p:cNvSpPr>
              <p:nvPr/>
            </p:nvSpPr>
            <p:spPr bwMode="auto">
              <a:xfrm>
                <a:off x="1360" y="2584"/>
                <a:ext cx="68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5264" name="Line 24"/>
              <p:cNvSpPr>
                <a:spLocks noChangeShapeType="1"/>
              </p:cNvSpPr>
              <p:nvPr/>
            </p:nvSpPr>
            <p:spPr bwMode="auto">
              <a:xfrm>
                <a:off x="1360" y="2720"/>
                <a:ext cx="68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5265" name="Line 25"/>
              <p:cNvSpPr>
                <a:spLocks noChangeShapeType="1"/>
              </p:cNvSpPr>
              <p:nvPr/>
            </p:nvSpPr>
            <p:spPr bwMode="auto">
              <a:xfrm>
                <a:off x="1360" y="2856"/>
                <a:ext cx="68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5266" name="Line 26"/>
              <p:cNvSpPr>
                <a:spLocks noChangeShapeType="1"/>
              </p:cNvSpPr>
              <p:nvPr/>
            </p:nvSpPr>
            <p:spPr bwMode="auto">
              <a:xfrm>
                <a:off x="1360" y="2992"/>
                <a:ext cx="68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5" name="Group 27"/>
          <p:cNvGrpSpPr>
            <a:grpSpLocks/>
          </p:cNvGrpSpPr>
          <p:nvPr/>
        </p:nvGrpSpPr>
        <p:grpSpPr bwMode="auto">
          <a:xfrm>
            <a:off x="6324600" y="3657600"/>
            <a:ext cx="1079500" cy="1727200"/>
            <a:chOff x="2267" y="2040"/>
            <a:chExt cx="680" cy="1088"/>
          </a:xfrm>
        </p:grpSpPr>
        <p:sp>
          <p:nvSpPr>
            <p:cNvPr id="95242" name="Rectangle 28"/>
            <p:cNvSpPr>
              <a:spLocks noChangeArrowheads="1"/>
            </p:cNvSpPr>
            <p:nvPr/>
          </p:nvSpPr>
          <p:spPr bwMode="auto">
            <a:xfrm>
              <a:off x="2267" y="2448"/>
              <a:ext cx="680" cy="680"/>
            </a:xfrm>
            <a:prstGeom prst="rect">
              <a:avLst/>
            </a:prstGeom>
            <a:solidFill>
              <a:srgbClr val="A4372C"/>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endParaRPr lang="en-US" altLang="en-US" sz="2400">
                <a:solidFill>
                  <a:srgbClr val="000000"/>
                </a:solidFill>
              </a:endParaRPr>
            </a:p>
          </p:txBody>
        </p:sp>
        <p:sp>
          <p:nvSpPr>
            <p:cNvPr id="95243" name="Rectangle 29"/>
            <p:cNvSpPr>
              <a:spLocks noChangeArrowheads="1"/>
            </p:cNvSpPr>
            <p:nvPr/>
          </p:nvSpPr>
          <p:spPr bwMode="auto">
            <a:xfrm>
              <a:off x="2267" y="2448"/>
              <a:ext cx="453" cy="680"/>
            </a:xfrm>
            <a:prstGeom prst="rect">
              <a:avLst/>
            </a:prstGeom>
            <a:solidFill>
              <a:srgbClr val="FFFF00"/>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endParaRPr lang="en-US" altLang="en-US" sz="2400">
                <a:solidFill>
                  <a:srgbClr val="000000"/>
                </a:solidFill>
              </a:endParaRPr>
            </a:p>
          </p:txBody>
        </p:sp>
        <p:grpSp>
          <p:nvGrpSpPr>
            <p:cNvPr id="95244" name="Group 30"/>
            <p:cNvGrpSpPr>
              <a:grpSpLocks/>
            </p:cNvGrpSpPr>
            <p:nvPr/>
          </p:nvGrpSpPr>
          <p:grpSpPr bwMode="auto">
            <a:xfrm>
              <a:off x="2267" y="2040"/>
              <a:ext cx="680" cy="1088"/>
              <a:chOff x="2267" y="2040"/>
              <a:chExt cx="680" cy="1088"/>
            </a:xfrm>
          </p:grpSpPr>
          <p:grpSp>
            <p:nvGrpSpPr>
              <p:cNvPr id="95245" name="Group 31"/>
              <p:cNvGrpSpPr>
                <a:grpSpLocks/>
              </p:cNvGrpSpPr>
              <p:nvPr/>
            </p:nvGrpSpPr>
            <p:grpSpPr bwMode="auto">
              <a:xfrm>
                <a:off x="2267" y="2040"/>
                <a:ext cx="680" cy="1088"/>
                <a:chOff x="1360" y="2040"/>
                <a:chExt cx="680" cy="1088"/>
              </a:xfrm>
            </p:grpSpPr>
            <p:sp>
              <p:nvSpPr>
                <p:cNvPr id="95254" name="Rectangle 32"/>
                <p:cNvSpPr>
                  <a:spLocks noChangeArrowheads="1"/>
                </p:cNvSpPr>
                <p:nvPr/>
              </p:nvSpPr>
              <p:spPr bwMode="auto">
                <a:xfrm>
                  <a:off x="1360" y="2040"/>
                  <a:ext cx="680" cy="1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endParaRPr lang="en-US" altLang="en-US" sz="2400">
                    <a:solidFill>
                      <a:srgbClr val="000000"/>
                    </a:solidFill>
                  </a:endParaRPr>
                </a:p>
              </p:txBody>
            </p:sp>
            <p:sp>
              <p:nvSpPr>
                <p:cNvPr id="95255" name="Line 33"/>
                <p:cNvSpPr>
                  <a:spLocks noChangeShapeType="1"/>
                </p:cNvSpPr>
                <p:nvPr/>
              </p:nvSpPr>
              <p:spPr bwMode="auto">
                <a:xfrm>
                  <a:off x="1586" y="2040"/>
                  <a:ext cx="0" cy="10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5256" name="Line 34"/>
                <p:cNvSpPr>
                  <a:spLocks noChangeShapeType="1"/>
                </p:cNvSpPr>
                <p:nvPr/>
              </p:nvSpPr>
              <p:spPr bwMode="auto">
                <a:xfrm>
                  <a:off x="1813" y="2040"/>
                  <a:ext cx="0" cy="10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5246" name="Group 35"/>
              <p:cNvGrpSpPr>
                <a:grpSpLocks/>
              </p:cNvGrpSpPr>
              <p:nvPr/>
            </p:nvGrpSpPr>
            <p:grpSpPr bwMode="auto">
              <a:xfrm>
                <a:off x="2267" y="2176"/>
                <a:ext cx="680" cy="816"/>
                <a:chOff x="1360" y="2176"/>
                <a:chExt cx="680" cy="816"/>
              </a:xfrm>
            </p:grpSpPr>
            <p:sp>
              <p:nvSpPr>
                <p:cNvPr id="95247" name="Line 36"/>
                <p:cNvSpPr>
                  <a:spLocks noChangeShapeType="1"/>
                </p:cNvSpPr>
                <p:nvPr/>
              </p:nvSpPr>
              <p:spPr bwMode="auto">
                <a:xfrm>
                  <a:off x="1360" y="2176"/>
                  <a:ext cx="68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5248" name="Line 37"/>
                <p:cNvSpPr>
                  <a:spLocks noChangeShapeType="1"/>
                </p:cNvSpPr>
                <p:nvPr/>
              </p:nvSpPr>
              <p:spPr bwMode="auto">
                <a:xfrm>
                  <a:off x="1360" y="2312"/>
                  <a:ext cx="68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5249" name="Line 38"/>
                <p:cNvSpPr>
                  <a:spLocks noChangeShapeType="1"/>
                </p:cNvSpPr>
                <p:nvPr/>
              </p:nvSpPr>
              <p:spPr bwMode="auto">
                <a:xfrm>
                  <a:off x="1360" y="2448"/>
                  <a:ext cx="68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5250" name="Line 39"/>
                <p:cNvSpPr>
                  <a:spLocks noChangeShapeType="1"/>
                </p:cNvSpPr>
                <p:nvPr/>
              </p:nvSpPr>
              <p:spPr bwMode="auto">
                <a:xfrm>
                  <a:off x="1360" y="2584"/>
                  <a:ext cx="68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5251" name="Line 40"/>
                <p:cNvSpPr>
                  <a:spLocks noChangeShapeType="1"/>
                </p:cNvSpPr>
                <p:nvPr/>
              </p:nvSpPr>
              <p:spPr bwMode="auto">
                <a:xfrm>
                  <a:off x="1360" y="2720"/>
                  <a:ext cx="68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5252" name="Line 41"/>
                <p:cNvSpPr>
                  <a:spLocks noChangeShapeType="1"/>
                </p:cNvSpPr>
                <p:nvPr/>
              </p:nvSpPr>
              <p:spPr bwMode="auto">
                <a:xfrm>
                  <a:off x="1360" y="2856"/>
                  <a:ext cx="68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5253" name="Line 42"/>
                <p:cNvSpPr>
                  <a:spLocks noChangeShapeType="1"/>
                </p:cNvSpPr>
                <p:nvPr/>
              </p:nvSpPr>
              <p:spPr bwMode="auto">
                <a:xfrm>
                  <a:off x="1360" y="2992"/>
                  <a:ext cx="68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gr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5511800"/>
            <a:ext cx="933450" cy="1038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6450" y="5511800"/>
            <a:ext cx="262890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18477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additive="base">
                                        <p:cTn id="7" dur="500" fill="hold"/>
                                        <p:tgtEl>
                                          <p:spTgt spid="95234"/>
                                        </p:tgtEl>
                                        <p:attrNameLst>
                                          <p:attrName>ppt_x</p:attrName>
                                        </p:attrNameLst>
                                      </p:cBhvr>
                                      <p:tavLst>
                                        <p:tav tm="0">
                                          <p:val>
                                            <p:strVal val="#ppt_x"/>
                                          </p:val>
                                        </p:tav>
                                        <p:tav tm="100000">
                                          <p:val>
                                            <p:strVal val="#ppt_x"/>
                                          </p:val>
                                        </p:tav>
                                      </p:tavLst>
                                    </p:anim>
                                    <p:anim calcmode="lin" valueType="num">
                                      <p:cBhvr additive="base">
                                        <p:cTn id="8" dur="500" fill="hold"/>
                                        <p:tgtEl>
                                          <p:spTgt spid="952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5238"/>
                                        </p:tgtEl>
                                        <p:attrNameLst>
                                          <p:attrName>style.visibility</p:attrName>
                                        </p:attrNameLst>
                                      </p:cBhvr>
                                      <p:to>
                                        <p:strVal val="visible"/>
                                      </p:to>
                                    </p:set>
                                    <p:anim calcmode="lin" valueType="num">
                                      <p:cBhvr additive="base">
                                        <p:cTn id="13" dur="500" fill="hold"/>
                                        <p:tgtEl>
                                          <p:spTgt spid="95238"/>
                                        </p:tgtEl>
                                        <p:attrNameLst>
                                          <p:attrName>ppt_x</p:attrName>
                                        </p:attrNameLst>
                                      </p:cBhvr>
                                      <p:tavLst>
                                        <p:tav tm="0">
                                          <p:val>
                                            <p:strVal val="#ppt_x"/>
                                          </p:val>
                                        </p:tav>
                                        <p:tav tm="100000">
                                          <p:val>
                                            <p:strVal val="#ppt_x"/>
                                          </p:val>
                                        </p:tav>
                                      </p:tavLst>
                                    </p:anim>
                                    <p:anim calcmode="lin" valueType="num">
                                      <p:cBhvr additive="base">
                                        <p:cTn id="14" dur="500" fill="hold"/>
                                        <p:tgtEl>
                                          <p:spTgt spid="9523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25"/>
                                        </p:tgtEl>
                                        <p:attrNameLst>
                                          <p:attrName>style.visibility</p:attrName>
                                        </p:attrNameLst>
                                      </p:cBhvr>
                                      <p:to>
                                        <p:strVal val="visible"/>
                                      </p:to>
                                    </p:set>
                                    <p:anim calcmode="lin" valueType="num">
                                      <p:cBhvr additive="base">
                                        <p:cTn id="19" dur="500" fill="hold"/>
                                        <p:tgtEl>
                                          <p:spTgt spid="13325"/>
                                        </p:tgtEl>
                                        <p:attrNameLst>
                                          <p:attrName>ppt_x</p:attrName>
                                        </p:attrNameLst>
                                      </p:cBhvr>
                                      <p:tavLst>
                                        <p:tav tm="0">
                                          <p:val>
                                            <p:strVal val="#ppt_x"/>
                                          </p:val>
                                        </p:tav>
                                        <p:tav tm="100000">
                                          <p:val>
                                            <p:strVal val="#ppt_x"/>
                                          </p:val>
                                        </p:tav>
                                      </p:tavLst>
                                    </p:anim>
                                    <p:anim calcmode="lin" valueType="num">
                                      <p:cBhvr additive="base">
                                        <p:cTn id="20" dur="500" fill="hold"/>
                                        <p:tgtEl>
                                          <p:spTgt spid="133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6"/>
                                        </p:tgtEl>
                                        <p:attrNameLst>
                                          <p:attrName>style.visibility</p:attrName>
                                        </p:attrNameLst>
                                      </p:cBhvr>
                                      <p:to>
                                        <p:strVal val="visible"/>
                                      </p:to>
                                    </p:set>
                                    <p:anim calcmode="lin" valueType="num">
                                      <p:cBhvr additive="base">
                                        <p:cTn id="25" dur="500" fill="hold"/>
                                        <p:tgtEl>
                                          <p:spTgt spid="13316"/>
                                        </p:tgtEl>
                                        <p:attrNameLst>
                                          <p:attrName>ppt_x</p:attrName>
                                        </p:attrNameLst>
                                      </p:cBhvr>
                                      <p:tavLst>
                                        <p:tav tm="0">
                                          <p:val>
                                            <p:strVal val="#ppt_x"/>
                                          </p:val>
                                        </p:tav>
                                        <p:tav tm="100000">
                                          <p:val>
                                            <p:strVal val="#ppt_x"/>
                                          </p:val>
                                        </p:tav>
                                      </p:tavLst>
                                    </p:anim>
                                    <p:anim calcmode="lin" valueType="num">
                                      <p:cBhvr additive="base">
                                        <p:cTn id="26" dur="500" fill="hold"/>
                                        <p:tgtEl>
                                          <p:spTgt spid="133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50"/>
                                        </p:tgtEl>
                                        <p:attrNameLst>
                                          <p:attrName>style.visibility</p:attrName>
                                        </p:attrNameLst>
                                      </p:cBhvr>
                                      <p:to>
                                        <p:strVal val="visible"/>
                                      </p:to>
                                    </p:set>
                                    <p:anim calcmode="lin" valueType="num">
                                      <p:cBhvr additive="base">
                                        <p:cTn id="37" dur="500" fill="hold"/>
                                        <p:tgtEl>
                                          <p:spTgt spid="2050"/>
                                        </p:tgtEl>
                                        <p:attrNameLst>
                                          <p:attrName>ppt_x</p:attrName>
                                        </p:attrNameLst>
                                      </p:cBhvr>
                                      <p:tavLst>
                                        <p:tav tm="0">
                                          <p:val>
                                            <p:strVal val="#ppt_x"/>
                                          </p:val>
                                        </p:tav>
                                        <p:tav tm="100000">
                                          <p:val>
                                            <p:strVal val="#ppt_x"/>
                                          </p:val>
                                        </p:tav>
                                      </p:tavLst>
                                    </p:anim>
                                    <p:anim calcmode="lin" valueType="num">
                                      <p:cBhvr additive="base">
                                        <p:cTn id="3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051"/>
                                        </p:tgtEl>
                                        <p:attrNameLst>
                                          <p:attrName>style.visibility</p:attrName>
                                        </p:attrNameLst>
                                      </p:cBhvr>
                                      <p:to>
                                        <p:strVal val="visible"/>
                                      </p:to>
                                    </p:set>
                                    <p:anim calcmode="lin" valueType="num">
                                      <p:cBhvr additive="base">
                                        <p:cTn id="49" dur="500" fill="hold"/>
                                        <p:tgtEl>
                                          <p:spTgt spid="2051"/>
                                        </p:tgtEl>
                                        <p:attrNameLst>
                                          <p:attrName>ppt_x</p:attrName>
                                        </p:attrNameLst>
                                      </p:cBhvr>
                                      <p:tavLst>
                                        <p:tav tm="0">
                                          <p:val>
                                            <p:strVal val="#ppt_x"/>
                                          </p:val>
                                        </p:tav>
                                        <p:tav tm="100000">
                                          <p:val>
                                            <p:strVal val="#ppt_x"/>
                                          </p:val>
                                        </p:tav>
                                      </p:tavLst>
                                    </p:anim>
                                    <p:anim calcmode="lin" valueType="num">
                                      <p:cBhvr additive="base">
                                        <p:cTn id="50"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13316" grpId="0"/>
      <p:bldP spid="95238" grpId="0"/>
      <p:bldP spid="133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Multiplying Fractions</a:t>
            </a:r>
            <a:endParaRPr lang="en-US" dirty="0"/>
          </a:p>
        </p:txBody>
      </p:sp>
      <p:sp>
        <p:nvSpPr>
          <p:cNvPr id="4" name="Content Placeholder 3"/>
          <p:cNvSpPr>
            <a:spLocks noGrp="1"/>
          </p:cNvSpPr>
          <p:nvPr>
            <p:ph idx="1"/>
          </p:nvPr>
        </p:nvSpPr>
        <p:spPr>
          <a:xfrm>
            <a:off x="457200" y="1600201"/>
            <a:ext cx="8229600" cy="1905000"/>
          </a:xfrm>
        </p:spPr>
        <p:txBody>
          <a:bodyPr/>
          <a:lstStyle/>
          <a:p>
            <a:r>
              <a:rPr lang="en-US" dirty="0" smtClean="0"/>
              <a:t>Based on the previous two examples how does what I have from the beginning compare to what I have at the end?</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581400"/>
            <a:ext cx="4111036" cy="2552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227218" y="5872490"/>
            <a:ext cx="381000" cy="523220"/>
          </a:xfrm>
          <a:prstGeom prst="rect">
            <a:avLst/>
          </a:prstGeom>
          <a:noFill/>
        </p:spPr>
        <p:txBody>
          <a:bodyPr wrap="square" rtlCol="0">
            <a:spAutoFit/>
          </a:bodyPr>
          <a:lstStyle/>
          <a:p>
            <a:r>
              <a:rPr lang="en-US" sz="2800" dirty="0">
                <a:solidFill>
                  <a:schemeClr val="bg1"/>
                </a:solidFill>
              </a:rPr>
              <a:t>?</a:t>
            </a:r>
          </a:p>
        </p:txBody>
      </p:sp>
    </p:spTree>
    <p:extLst>
      <p:ext uri="{BB962C8B-B14F-4D97-AF65-F5344CB8AC3E}">
        <p14:creationId xmlns:p14="http://schemas.microsoft.com/office/powerpoint/2010/main" val="184234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gtEl>
                                        <p:attrNameLst>
                                          <p:attrName>style.visibility</p:attrName>
                                        </p:attrNameLst>
                                      </p:cBhvr>
                                      <p:to>
                                        <p:strVal val="visible"/>
                                      </p:to>
                                    </p:set>
                                    <p:anim calcmode="lin" valueType="num">
                                      <p:cBhvr additive="base">
                                        <p:cTn id="19" dur="500" fill="hold"/>
                                        <p:tgtEl>
                                          <p:spTgt spid="3075"/>
                                        </p:tgtEl>
                                        <p:attrNameLst>
                                          <p:attrName>ppt_x</p:attrName>
                                        </p:attrNameLst>
                                      </p:cBhvr>
                                      <p:tavLst>
                                        <p:tav tm="0">
                                          <p:val>
                                            <p:strVal val="#ppt_x"/>
                                          </p:val>
                                        </p:tav>
                                        <p:tav tm="100000">
                                          <p:val>
                                            <p:strVal val="#ppt_x"/>
                                          </p:val>
                                        </p:tav>
                                      </p:tavLst>
                                    </p:anim>
                                    <p:anim calcmode="lin" valueType="num">
                                      <p:cBhvr additive="base">
                                        <p:cTn id="20"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Multiplying Fractions</a:t>
            </a:r>
            <a:endParaRPr lang="en-US" dirty="0">
              <a:solidFill>
                <a:schemeClr val="bg1"/>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00201"/>
                <a:ext cx="8229600" cy="2057399"/>
              </a:xfrm>
            </p:spPr>
            <p:txBody>
              <a:bodyPr>
                <a:normAutofit/>
              </a:bodyPr>
              <a:lstStyle/>
              <a:p>
                <a:r>
                  <a:rPr lang="en-US" dirty="0" smtClean="0">
                    <a:solidFill>
                      <a:schemeClr val="bg1"/>
                    </a:solidFill>
                  </a:rPr>
                  <a:t>Multiplication is also known as repeated __________?</a:t>
                </a:r>
              </a:p>
              <a:p>
                <a:pPr lvl="2"/>
                <a14:m>
                  <m:oMath xmlns:m="http://schemas.openxmlformats.org/officeDocument/2006/math">
                    <m:r>
                      <a:rPr lang="en-US" b="0" i="1" smtClean="0">
                        <a:latin typeface="Cambria Math"/>
                      </a:rPr>
                      <m:t>𝐸𝑥</m:t>
                    </m:r>
                    <m:r>
                      <a:rPr lang="en-US" b="0" i="1" smtClean="0">
                        <a:latin typeface="Cambria Math"/>
                      </a:rPr>
                      <m:t>:    5∗</m:t>
                    </m:r>
                    <m:f>
                      <m:fPr>
                        <m:ctrlPr>
                          <a:rPr lang="en-US" i="1" smtClean="0">
                            <a:latin typeface="Cambria Math"/>
                          </a:rPr>
                        </m:ctrlPr>
                      </m:fPr>
                      <m:num>
                        <m:r>
                          <a:rPr lang="en-US" b="0" i="1" smtClean="0">
                            <a:latin typeface="Cambria Math"/>
                          </a:rPr>
                          <m:t>1</m:t>
                        </m:r>
                      </m:num>
                      <m:den>
                        <m:r>
                          <a:rPr lang="en-US" b="0" i="1" smtClean="0">
                            <a:latin typeface="Cambria Math"/>
                          </a:rPr>
                          <m:t>3</m:t>
                        </m:r>
                      </m:den>
                    </m:f>
                    <m:r>
                      <a:rPr lang="en-US" b="0" i="1" smtClean="0">
                        <a:latin typeface="Cambria Math"/>
                      </a:rPr>
                      <m:t>=</m:t>
                    </m:r>
                    <m:f>
                      <m:fPr>
                        <m:ctrlPr>
                          <a:rPr lang="en-US" b="0" i="1" smtClean="0">
                            <a:latin typeface="Cambria Math"/>
                          </a:rPr>
                        </m:ctrlPr>
                      </m:fPr>
                      <m:num>
                        <m:r>
                          <a:rPr lang="en-US" b="0" i="1" smtClean="0">
                            <a:latin typeface="Cambria Math"/>
                          </a:rPr>
                          <m:t>1</m:t>
                        </m:r>
                      </m:num>
                      <m:den>
                        <m:r>
                          <a:rPr lang="en-US" b="0" i="1" smtClean="0">
                            <a:latin typeface="Cambria Math"/>
                          </a:rPr>
                          <m:t>3</m:t>
                        </m:r>
                      </m:den>
                    </m:f>
                    <m:r>
                      <a:rPr lang="en-US" b="0" i="1" smtClean="0">
                        <a:latin typeface="Cambria Math"/>
                      </a:rPr>
                      <m:t>+</m:t>
                    </m:r>
                    <m:f>
                      <m:fPr>
                        <m:ctrlPr>
                          <a:rPr lang="en-US" b="0" i="1" smtClean="0">
                            <a:latin typeface="Cambria Math"/>
                          </a:rPr>
                        </m:ctrlPr>
                      </m:fPr>
                      <m:num>
                        <m:r>
                          <a:rPr lang="en-US" b="0" i="1" smtClean="0">
                            <a:latin typeface="Cambria Math"/>
                          </a:rPr>
                          <m:t>1</m:t>
                        </m:r>
                      </m:num>
                      <m:den>
                        <m:r>
                          <a:rPr lang="en-US" b="0" i="1" smtClean="0">
                            <a:latin typeface="Cambria Math"/>
                          </a:rPr>
                          <m:t>3</m:t>
                        </m:r>
                      </m:den>
                    </m:f>
                    <m:r>
                      <a:rPr lang="en-US" b="0" i="1" smtClean="0">
                        <a:latin typeface="Cambria Math"/>
                      </a:rPr>
                      <m:t>+</m:t>
                    </m:r>
                    <m:f>
                      <m:fPr>
                        <m:ctrlPr>
                          <a:rPr lang="en-US" b="0" i="1" smtClean="0">
                            <a:latin typeface="Cambria Math"/>
                          </a:rPr>
                        </m:ctrlPr>
                      </m:fPr>
                      <m:num>
                        <m:r>
                          <a:rPr lang="en-US" b="0" i="1" smtClean="0">
                            <a:latin typeface="Cambria Math"/>
                          </a:rPr>
                          <m:t>1</m:t>
                        </m:r>
                      </m:num>
                      <m:den>
                        <m:r>
                          <a:rPr lang="en-US" b="0" i="1" smtClean="0">
                            <a:latin typeface="Cambria Math"/>
                          </a:rPr>
                          <m:t>3</m:t>
                        </m:r>
                      </m:den>
                    </m:f>
                    <m:r>
                      <a:rPr lang="en-US" b="0" i="1" smtClean="0">
                        <a:latin typeface="Cambria Math"/>
                      </a:rPr>
                      <m:t>+</m:t>
                    </m:r>
                    <m:f>
                      <m:fPr>
                        <m:ctrlPr>
                          <a:rPr lang="en-US" b="0" i="1" smtClean="0">
                            <a:latin typeface="Cambria Math"/>
                          </a:rPr>
                        </m:ctrlPr>
                      </m:fPr>
                      <m:num>
                        <m:r>
                          <a:rPr lang="en-US" b="0" i="1" smtClean="0">
                            <a:latin typeface="Cambria Math"/>
                          </a:rPr>
                          <m:t>1</m:t>
                        </m:r>
                      </m:num>
                      <m:den>
                        <m:r>
                          <a:rPr lang="en-US" b="0" i="1" smtClean="0">
                            <a:latin typeface="Cambria Math"/>
                          </a:rPr>
                          <m:t>3</m:t>
                        </m:r>
                      </m:den>
                    </m:f>
                    <m:r>
                      <a:rPr lang="en-US" b="0" i="1" smtClean="0">
                        <a:latin typeface="Cambria Math"/>
                      </a:rPr>
                      <m:t>+</m:t>
                    </m:r>
                    <m:f>
                      <m:fPr>
                        <m:ctrlPr>
                          <a:rPr lang="en-US" b="0" i="1" smtClean="0">
                            <a:latin typeface="Cambria Math"/>
                          </a:rPr>
                        </m:ctrlPr>
                      </m:fPr>
                      <m:num>
                        <m:r>
                          <a:rPr lang="en-US" b="0" i="1" smtClean="0">
                            <a:latin typeface="Cambria Math"/>
                          </a:rPr>
                          <m:t>1</m:t>
                        </m:r>
                      </m:num>
                      <m:den>
                        <m:r>
                          <a:rPr lang="en-US" b="0" i="1" smtClean="0">
                            <a:latin typeface="Cambria Math"/>
                          </a:rPr>
                          <m:t>3</m:t>
                        </m:r>
                      </m:den>
                    </m:f>
                    <m:r>
                      <a:rPr lang="en-US" b="0" i="0" smtClean="0">
                        <a:latin typeface="Cambria Math"/>
                      </a:rPr>
                      <m:t>= </m:t>
                    </m:r>
                    <m:f>
                      <m:fPr>
                        <m:ctrlPr>
                          <a:rPr lang="en-US" b="0" i="0" smtClean="0">
                            <a:latin typeface="Cambria Math"/>
                          </a:rPr>
                        </m:ctrlPr>
                      </m:fPr>
                      <m:num>
                        <m:r>
                          <a:rPr lang="en-US" b="0" i="0" smtClean="0">
                            <a:latin typeface="Cambria Math"/>
                          </a:rPr>
                          <m:t>5</m:t>
                        </m:r>
                      </m:num>
                      <m:den>
                        <m:r>
                          <a:rPr lang="en-US" b="0" i="0" smtClean="0">
                            <a:latin typeface="Cambria Math"/>
                          </a:rPr>
                          <m:t>3</m:t>
                        </m:r>
                      </m:den>
                    </m:f>
                  </m:oMath>
                </a14:m>
                <a:endParaRPr lang="en-US" b="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1"/>
                <a:ext cx="8229600" cy="2057399"/>
              </a:xfrm>
              <a:blipFill rotWithShape="1">
                <a:blip r:embed="rId2"/>
                <a:stretch>
                  <a:fillRect l="-1630" t="-3858"/>
                </a:stretch>
              </a:blipFill>
            </p:spPr>
            <p:txBody>
              <a:bodyPr/>
              <a:lstStyle/>
              <a:p>
                <a:r>
                  <a:rPr lang="en-US">
                    <a:noFill/>
                  </a:rPr>
                  <a:t> </a:t>
                </a:r>
              </a:p>
            </p:txBody>
          </p:sp>
        </mc:Fallback>
      </mc:AlternateContent>
      <p:sp>
        <p:nvSpPr>
          <p:cNvPr id="4" name="TextBox 3"/>
          <p:cNvSpPr txBox="1"/>
          <p:nvPr/>
        </p:nvSpPr>
        <p:spPr>
          <a:xfrm>
            <a:off x="429296" y="4114800"/>
            <a:ext cx="8229600" cy="1661993"/>
          </a:xfrm>
          <a:prstGeom prst="rect">
            <a:avLst/>
          </a:prstGeom>
          <a:noFill/>
        </p:spPr>
        <p:txBody>
          <a:bodyPr wrap="square" rtlCol="0">
            <a:spAutoFit/>
          </a:bodyPr>
          <a:lstStyle/>
          <a:p>
            <a:r>
              <a:rPr lang="en-US" dirty="0" smtClean="0"/>
              <a:t>-</a:t>
            </a:r>
            <a:r>
              <a:rPr lang="en-US" sz="2800" dirty="0" smtClean="0"/>
              <a:t>If I give you the repeated addition can you give me the multiplication problem?</a:t>
            </a:r>
          </a:p>
          <a:p>
            <a:pPr lvl="1"/>
            <a:r>
              <a:rPr lang="en-US" sz="2800" dirty="0" smtClean="0"/>
              <a:t>Lets try this one: </a:t>
            </a:r>
          </a:p>
          <a:p>
            <a:pPr lvl="2"/>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562600"/>
            <a:ext cx="5648325"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6497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738</TotalTime>
  <Words>389</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Fraction Multiplication </vt:lpstr>
      <vt:lpstr>Multiply Fractions</vt:lpstr>
      <vt:lpstr>Multiplying Fractions</vt:lpstr>
      <vt:lpstr>Multiplying Fractions</vt:lpstr>
      <vt:lpstr>Multiplying Fractions</vt:lpstr>
      <vt:lpstr>PowerPoint Presentation</vt:lpstr>
      <vt:lpstr>PowerPoint Presentation</vt:lpstr>
      <vt:lpstr>Multiplying Fractions</vt:lpstr>
      <vt:lpstr>Multiplying Fractions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Fraction Multiplication</dc:title>
  <dc:creator>bryn</dc:creator>
  <cp:lastModifiedBy>bryn</cp:lastModifiedBy>
  <cp:revision>13</cp:revision>
  <dcterms:created xsi:type="dcterms:W3CDTF">2015-10-08T00:38:31Z</dcterms:created>
  <dcterms:modified xsi:type="dcterms:W3CDTF">2015-10-08T12:56:51Z</dcterms:modified>
</cp:coreProperties>
</file>