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4690" autoAdjust="0"/>
  </p:normalViewPr>
  <p:slideViewPr>
    <p:cSldViewPr>
      <p:cViewPr varScale="1"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A4B40-31B8-4F25-B4BF-B3FEC50B6C95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E436A-0CBC-4638-815E-1903362A79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6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E436A-0CBC-4638-815E-1903362A79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9AE839-9062-462A-84A0-B41322FBD362}" type="datetimeFigureOut">
              <a:rPr lang="en-US" smtClean="0"/>
              <a:pPr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78642A-E95C-45C2-86A0-B04AAAB4F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Find the Reciprocal </a:t>
            </a:r>
            <a:endParaRPr lang="en-US" sz="4800" dirty="0"/>
          </a:p>
          <a:p>
            <a:endParaRPr lang="en-US" sz="4800" dirty="0" smtClean="0"/>
          </a:p>
          <a:p>
            <a:r>
              <a:rPr lang="en-US" sz="4800" dirty="0" smtClean="0"/>
              <a:t>1)  8 </a:t>
            </a:r>
          </a:p>
          <a:p>
            <a:endParaRPr lang="en-US" sz="4800" dirty="0"/>
          </a:p>
          <a:p>
            <a:pPr marL="914400" indent="-914400">
              <a:buAutoNum type="arabicParenR" startAt="2"/>
            </a:pPr>
            <a:r>
              <a:rPr lang="en-US" sz="4800" dirty="0" smtClean="0"/>
              <a:t>¼ </a:t>
            </a:r>
          </a:p>
          <a:p>
            <a:pPr marL="914400" indent="-914400"/>
            <a:r>
              <a:rPr lang="en-US" sz="4800" dirty="0" smtClean="0"/>
              <a:t>Multiply:</a:t>
            </a:r>
          </a:p>
          <a:p>
            <a:pPr marL="914400" indent="-914400"/>
            <a:endParaRPr lang="en-US" sz="4800" dirty="0" smtClean="0"/>
          </a:p>
          <a:p>
            <a:pPr marL="914400" indent="-914400"/>
            <a:r>
              <a:rPr lang="en-US" sz="4800" dirty="0" smtClean="0"/>
              <a:t>1 and 1/8 times 2 and 1/3 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4.wikia.nocookie.net/__cb20101130175801/batman/images/d/d6/BatmanEarthTw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9652" y="1"/>
            <a:ext cx="1974348" cy="28193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8305800" cy="5105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dirty="0" smtClean="0"/>
              <a:t>On a separate sheet of paper:</a:t>
            </a:r>
          </a:p>
          <a:p>
            <a:pPr marL="514350" indent="-514350">
              <a:buNone/>
            </a:pPr>
            <a:r>
              <a:rPr lang="en-US" sz="4000" dirty="0" smtClean="0"/>
              <a:t>Explain the difference between dividing regular fractions and mixed numbers. </a:t>
            </a:r>
          </a:p>
          <a:p>
            <a:pPr marL="514350" indent="-514350">
              <a:buNone/>
            </a:pPr>
            <a:r>
              <a:rPr lang="en-US" sz="4000" dirty="0" smtClean="0"/>
              <a:t>Write down one thing you learned or one thing you are still struggling with.</a:t>
            </a:r>
          </a:p>
          <a:p>
            <a:pPr marL="514350" indent="-514350">
              <a:buNone/>
            </a:pPr>
            <a:r>
              <a:rPr lang="en-US" sz="4000" dirty="0" smtClean="0"/>
              <a:t>When you are done, put your answers on the stool.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2029968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Dividing Mixed Numbers</a:t>
            </a:r>
            <a:endParaRPr lang="en-US" sz="7200" dirty="0"/>
          </a:p>
        </p:txBody>
      </p:sp>
      <p:pic>
        <p:nvPicPr>
          <p:cNvPr id="33794" name="Picture 2" descr="http://cdn.instructables.com/F9E/N1IN/FLA1LRPU/F9EN1INFLA1LRPU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124200"/>
            <a:ext cx="373380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homeopathic-treatments.com/wp-content/uploads/2012/02/thinking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1" y="4274665"/>
            <a:ext cx="2590800" cy="258333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Using what you know about dividing fractions, how would you solve this problem?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5013960"/>
          </a:xfrm>
        </p:spPr>
        <p:txBody>
          <a:bodyPr/>
          <a:lstStyle/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 and 1/4 divided by 2 and 1/3</a:t>
            </a:r>
          </a:p>
          <a:p>
            <a:pPr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-Think about what it means to be a mixed number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US" dirty="0" smtClean="0"/>
              <a:t>Steps to Dividing Mixed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8763000" cy="5181600"/>
          </a:xfrm>
        </p:spPr>
        <p:txBody>
          <a:bodyPr>
            <a:normAutofit fontScale="92500"/>
          </a:bodyPr>
          <a:lstStyle/>
          <a:p>
            <a:pPr marL="651510" indent="-514350">
              <a:buAutoNum type="arabicParenR"/>
            </a:pPr>
            <a:r>
              <a:rPr lang="en-US" sz="3600" b="1" u="sng" dirty="0" smtClean="0"/>
              <a:t>Rewrite as improper fractions.</a:t>
            </a:r>
          </a:p>
          <a:p>
            <a:pPr marL="651510" indent="-514350">
              <a:buAutoNum type="arabicParenR"/>
            </a:pPr>
            <a:r>
              <a:rPr lang="en-US" sz="3600" dirty="0" smtClean="0"/>
              <a:t>Keep the dividend the same.</a:t>
            </a:r>
          </a:p>
          <a:p>
            <a:pPr marL="651510" indent="-514350">
              <a:buAutoNum type="arabicParenR"/>
            </a:pPr>
            <a:r>
              <a:rPr lang="en-US" sz="3600" dirty="0" smtClean="0"/>
              <a:t>Change the division sign to a multiplication sign.</a:t>
            </a:r>
          </a:p>
          <a:p>
            <a:pPr marL="651510" indent="-514350">
              <a:buAutoNum type="arabicParenR"/>
            </a:pPr>
            <a:r>
              <a:rPr lang="en-US" sz="3600" dirty="0" smtClean="0"/>
              <a:t>Change the divisor into its reciprocal.</a:t>
            </a:r>
          </a:p>
          <a:p>
            <a:pPr marL="651510" indent="-514350">
              <a:buAutoNum type="arabicParenR"/>
            </a:pPr>
            <a:r>
              <a:rPr lang="en-US" sz="3600" dirty="0" smtClean="0"/>
              <a:t>Optional: Cross-divide.</a:t>
            </a:r>
          </a:p>
          <a:p>
            <a:pPr marL="651510" indent="-514350">
              <a:buAutoNum type="arabicParenR"/>
            </a:pPr>
            <a:r>
              <a:rPr lang="en-US" sz="3600" dirty="0" smtClean="0"/>
              <a:t>Multiply.</a:t>
            </a:r>
          </a:p>
          <a:p>
            <a:pPr marL="651510" indent="-514350">
              <a:buAutoNum type="arabicParenR"/>
            </a:pPr>
            <a:r>
              <a:rPr lang="en-US" sz="3600" dirty="0" smtClean="0"/>
              <a:t>Simplify. </a:t>
            </a:r>
          </a:p>
          <a:p>
            <a:pPr marL="651510" indent="-514350">
              <a:buAutoNum type="arabicParenR"/>
            </a:pPr>
            <a:endParaRPr lang="en-US" dirty="0" smtClean="0"/>
          </a:p>
          <a:p>
            <a:pPr marL="651510" indent="-514350">
              <a:buNone/>
            </a:pPr>
            <a:r>
              <a:rPr lang="en-US" sz="3600" dirty="0" smtClean="0"/>
              <a:t>Keep, Change, Reciprocal.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homeschoolmath.net/teaching/f/images/mixed-numbers-shortcu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733800"/>
            <a:ext cx="4371974" cy="29146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find the reciprocal of a mixed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1) Multiply the whole number by the denominator.</a:t>
            </a:r>
          </a:p>
          <a:p>
            <a:pPr>
              <a:buNone/>
            </a:pPr>
            <a:r>
              <a:rPr lang="en-US" sz="3200" dirty="0" smtClean="0"/>
              <a:t>2) Add the numerator.</a:t>
            </a:r>
          </a:p>
          <a:p>
            <a:pPr>
              <a:buNone/>
            </a:pPr>
            <a:r>
              <a:rPr lang="en-US" sz="3200" dirty="0" smtClean="0"/>
              <a:t>3) Put the sum all over the denominator.</a:t>
            </a:r>
          </a:p>
          <a:p>
            <a:pPr>
              <a:buNone/>
            </a:pPr>
            <a:r>
              <a:rPr lang="en-US" sz="3200" dirty="0" smtClean="0"/>
              <a:t>4) Then switch the numerator with the denominator.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Try this  </a:t>
            </a:r>
          </a:p>
          <a:p>
            <a:pPr>
              <a:buNone/>
            </a:pPr>
            <a:r>
              <a:rPr lang="en-US" dirty="0" smtClean="0"/>
              <a:t>Find the reciprocal of: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grantmeadmission.files.wordpress.com/2014/07/oo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0775" y="1905000"/>
            <a:ext cx="2943225" cy="29164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Find the mistake!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400" dirty="0" smtClean="0"/>
              <a:t>4 and 1/8         2 and 1/4</a:t>
            </a:r>
          </a:p>
          <a:p>
            <a:pPr marL="514350" indent="-514350">
              <a:buAutoNum type="arabicParenR"/>
            </a:pPr>
            <a:endParaRPr lang="en-US" sz="4400" dirty="0" smtClean="0"/>
          </a:p>
          <a:p>
            <a:pPr marL="514350" indent="-514350">
              <a:buAutoNum type="arabicParenR"/>
            </a:pPr>
            <a:r>
              <a:rPr lang="en-US" sz="4400" dirty="0" smtClean="0"/>
              <a:t>1/7           2 and 1/3 </a:t>
            </a:r>
          </a:p>
          <a:p>
            <a:pPr marL="514350" indent="-514350">
              <a:buAutoNum type="arabicParenR"/>
            </a:pPr>
            <a:endParaRPr lang="en-US" sz="4400" dirty="0" smtClean="0"/>
          </a:p>
          <a:p>
            <a:pPr marL="514350" indent="-514350">
              <a:buAutoNum type="arabicParenR"/>
            </a:pPr>
            <a:r>
              <a:rPr lang="en-US" sz="4400" dirty="0" smtClean="0"/>
              <a:t>1 and 1/2           2 and 1/5</a:t>
            </a:r>
            <a:endParaRPr lang="en-US" sz="4400" dirty="0"/>
          </a:p>
        </p:txBody>
      </p:sp>
      <p:pic>
        <p:nvPicPr>
          <p:cNvPr id="5" name="Picture 2" descr="http://cdn.instructables.com/F9E/N1IN/FLA1LRPU/F9EN1INFLA1LRPU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524000"/>
            <a:ext cx="533400" cy="511629"/>
          </a:xfrm>
          <a:prstGeom prst="rect">
            <a:avLst/>
          </a:prstGeom>
          <a:noFill/>
        </p:spPr>
      </p:pic>
      <p:pic>
        <p:nvPicPr>
          <p:cNvPr id="6" name="Picture 2" descr="http://cdn.instructables.com/F9E/N1IN/FLA1LRPU/F9EN1INFLA1LRPU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572000"/>
            <a:ext cx="533400" cy="511629"/>
          </a:xfrm>
          <a:prstGeom prst="rect">
            <a:avLst/>
          </a:prstGeom>
          <a:noFill/>
        </p:spPr>
      </p:pic>
      <p:pic>
        <p:nvPicPr>
          <p:cNvPr id="7" name="Picture 2" descr="http://cdn.instructables.com/F9E/N1IN/FLA1LRPU/F9EN1INFLA1LRPU.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971800"/>
            <a:ext cx="533400" cy="5116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5 and 1/8         2 and 1/4 </a:t>
            </a:r>
          </a:p>
          <a:p>
            <a:endParaRPr lang="en-US" sz="4800" dirty="0" smtClean="0"/>
          </a:p>
          <a:p>
            <a:r>
              <a:rPr lang="en-US" sz="4800" dirty="0" smtClean="0"/>
              <a:t>3 and 1/3          1 and 1/7</a:t>
            </a:r>
          </a:p>
          <a:p>
            <a:endParaRPr lang="en-US" sz="4800" dirty="0" smtClean="0"/>
          </a:p>
          <a:p>
            <a:r>
              <a:rPr lang="en-US" sz="4800" dirty="0" smtClean="0"/>
              <a:t>2 and 1/15        7 and 1/2</a:t>
            </a:r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  <p:pic>
        <p:nvPicPr>
          <p:cNvPr id="4" name="Picture 2" descr="http://cdn.instructables.com/F9E/N1IN/FLA1LRPU/F9EN1INFLA1LRPU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524000"/>
            <a:ext cx="533400" cy="511629"/>
          </a:xfrm>
          <a:prstGeom prst="rect">
            <a:avLst/>
          </a:prstGeom>
          <a:noFill/>
        </p:spPr>
      </p:pic>
      <p:pic>
        <p:nvPicPr>
          <p:cNvPr id="5" name="Picture 2" descr="http://cdn.instructables.com/F9E/N1IN/FLA1LRPU/F9EN1INFLA1LRPU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200400"/>
            <a:ext cx="533400" cy="511629"/>
          </a:xfrm>
          <a:prstGeom prst="rect">
            <a:avLst/>
          </a:prstGeom>
          <a:noFill/>
        </p:spPr>
      </p:pic>
      <p:pic>
        <p:nvPicPr>
          <p:cNvPr id="6" name="Picture 2" descr="http://cdn.instructables.com/F9E/N1IN/FLA1LRPU/F9EN1INFLA1LRPU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800600"/>
            <a:ext cx="533400" cy="5116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Word Problems!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991600" cy="4709160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Kobe Bryant, on average, scores 35 and 2/5 points per game.  If he gets a pay check for every 4 and 1/2  points he scores.  What is the average number of pay checks he receives per game? </a:t>
            </a:r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endParaRPr lang="en-US" dirty="0" smtClean="0"/>
          </a:p>
          <a:p>
            <a:pPr marL="651510" indent="-514350">
              <a:buNone/>
            </a:pPr>
            <a:r>
              <a:rPr lang="en-US" dirty="0" smtClean="0"/>
              <a:t>Batman needs 12 and 3/4 ft of wire to use his grappling hook one time.  If he has 30 and 1/2 ft of wire, how many times can he use his grappling hook?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rm6.staticflickr.com/5065/5666047820_7ee92ac4da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3358" y="0"/>
            <a:ext cx="4903973" cy="685800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09800" y="53340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To ask me questions!</a:t>
            </a:r>
            <a:endParaRPr lang="en-US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559</TotalTime>
  <Words>327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Perpetua</vt:lpstr>
      <vt:lpstr>Times New Roman</vt:lpstr>
      <vt:lpstr>Wingdings 2</vt:lpstr>
      <vt:lpstr>Equity</vt:lpstr>
      <vt:lpstr>PowerPoint Presentation</vt:lpstr>
      <vt:lpstr>Dividing Mixed Numbers</vt:lpstr>
      <vt:lpstr>Using what you know about dividing fractions, how would you solve this problem?</vt:lpstr>
      <vt:lpstr>Steps to Dividing Mixed Numbers</vt:lpstr>
      <vt:lpstr>How do you find the reciprocal of a mixed number?</vt:lpstr>
      <vt:lpstr>Find the mistake!</vt:lpstr>
      <vt:lpstr>Practice!</vt:lpstr>
      <vt:lpstr>Word Problems!</vt:lpstr>
      <vt:lpstr>PowerPoint Presentation</vt:lpstr>
      <vt:lpstr>Exit Ticket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</dc:title>
  <dc:creator>JAS9</dc:creator>
  <cp:lastModifiedBy>jwalski</cp:lastModifiedBy>
  <cp:revision>52</cp:revision>
  <dcterms:created xsi:type="dcterms:W3CDTF">2014-10-07T04:38:56Z</dcterms:created>
  <dcterms:modified xsi:type="dcterms:W3CDTF">2016-05-11T17:40:26Z</dcterms:modified>
</cp:coreProperties>
</file>