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B6EE62-AAD8-4CAA-8ABD-20A9D3918890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C6B2D9-7592-44FF-AF76-1FC4302CE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0"/>
            <a:ext cx="6172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524000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 What is the distributive property?</a:t>
            </a:r>
          </a:p>
          <a:p>
            <a:r>
              <a:rPr lang="en-US" sz="3600" dirty="0" smtClean="0"/>
              <a:t>(Use your notes)</a:t>
            </a:r>
          </a:p>
          <a:p>
            <a:endParaRPr lang="en-US" sz="3600" dirty="0"/>
          </a:p>
          <a:p>
            <a:r>
              <a:rPr lang="en-US" sz="3600" dirty="0" smtClean="0"/>
              <a:t>2) Explain the difference between the identity property and the zero property.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Distributive property says that multiplying a number by a group of numbers added/subtracted together is the same as doing each multiplication separately.</a:t>
            </a:r>
            <a:endParaRPr lang="en-US" dirty="0"/>
          </a:p>
        </p:txBody>
      </p:sp>
      <p:pic>
        <p:nvPicPr>
          <p:cNvPr id="1028" name="Picture 4" descr="http://coolmath.com/prealgebra/06-properties/images/05-properties-distributive-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3999"/>
            <a:ext cx="5257800" cy="1283523"/>
          </a:xfrm>
          <a:prstGeom prst="rect">
            <a:avLst/>
          </a:prstGeom>
          <a:noFill/>
        </p:spPr>
      </p:pic>
      <p:pic>
        <p:nvPicPr>
          <p:cNvPr id="1030" name="Picture 6" descr="http://coolmath.com/prealgebra/06-properties/images/05-properties-distributive-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5105400" cy="1305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Lets look at an Area model…</a:t>
            </a:r>
            <a:endParaRPr lang="en-US" dirty="0"/>
          </a:p>
        </p:txBody>
      </p:sp>
      <p:pic>
        <p:nvPicPr>
          <p:cNvPr id="20482" name="Picture 2" descr="Distributive L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95800"/>
            <a:ext cx="6929120" cy="213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143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Example: 3 × (2 + 4) = 3×2 + 3×4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the "3" can be "distributed" across the "2+4" into 3 times 2 and 3 times 4.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BRAIN POP!</a:t>
            </a:r>
            <a:endParaRPr lang="en-US" dirty="0"/>
          </a:p>
        </p:txBody>
      </p:sp>
      <p:pic>
        <p:nvPicPr>
          <p:cNvPr id="16386" name="Picture 2" descr="http://www.brainpop.com/educators/community/wp-content/uploads/2012/08/about-brainp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860597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exchangedownloads.smarttech.com/public/content/18/182e501a-69b7-4ca5-be32-f7c5bbfe4f1e/previews/medium/0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410200" cy="40576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2895600"/>
            <a:ext cx="5486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4495800" y="5029200"/>
            <a:ext cx="457200" cy="304800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1295400" y="3581400"/>
            <a:ext cx="457200" cy="304800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rved Up Arrow 23"/>
          <p:cNvSpPr/>
          <p:nvPr/>
        </p:nvSpPr>
        <p:spPr>
          <a:xfrm>
            <a:off x="533400" y="5486400"/>
            <a:ext cx="9906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609600" y="4114800"/>
            <a:ext cx="18288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9600" y="3200400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3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228600" y="5934670"/>
            <a:ext cx="281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spc="300" dirty="0" smtClean="0">
                <a:ln w="11430" cmpd="sng">
                  <a:solidFill>
                    <a:srgbClr val="FE86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E86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FE86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FE8637">
                      <a:satMod val="220000"/>
                      <a:alpha val="35000"/>
                    </a:srgbClr>
                  </a:glow>
                </a:effectLst>
              </a:rPr>
              <a:t>8   5</a:t>
            </a:r>
            <a:endParaRPr lang="en-US" sz="5400" b="1" spc="300" dirty="0">
              <a:ln w="11430" cmpd="sng">
                <a:solidFill>
                  <a:srgbClr val="FE8637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FE8637">
                      <a:tint val="83000"/>
                      <a:shade val="100000"/>
                      <a:satMod val="200000"/>
                    </a:srgbClr>
                  </a:gs>
                  <a:gs pos="75000">
                    <a:srgbClr val="FE8637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FE8637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914400" y="6324600"/>
            <a:ext cx="457200" cy="304800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7391400" y="5029200"/>
            <a:ext cx="457200" cy="304800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057400" y="5638800"/>
            <a:ext cx="25146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438400" y="3581400"/>
            <a:ext cx="48006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1000" y="4572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ln w="11430" cmpd="sng">
                  <a:solidFill>
                    <a:srgbClr val="FE86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E86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FE86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FE8637">
                      <a:satMod val="220000"/>
                      <a:alpha val="35000"/>
                    </a:srgbClr>
                  </a:glow>
                </a:effectLst>
              </a:rPr>
              <a:t>8(5+3)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971800" y="4648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ln w="11430" cmpd="sng">
                  <a:solidFill>
                    <a:srgbClr val="FE86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E86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FE86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FE8637">
                      <a:satMod val="220000"/>
                      <a:alpha val="35000"/>
                    </a:srgbClr>
                  </a:glow>
                </a:effectLst>
              </a:rPr>
              <a:t>= (8  5)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67400" y="46482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ln w="11430" cmpd="sng">
                  <a:solidFill>
                    <a:srgbClr val="FE86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E86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FE86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FE8637">
                      <a:satMod val="220000"/>
                      <a:alpha val="35000"/>
                    </a:srgbClr>
                  </a:glow>
                </a:effectLst>
              </a:rPr>
              <a:t>+ (8  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 build="allAtOnce"/>
      <p:bldP spid="29" grpId="0" animBg="1"/>
      <p:bldP spid="32" grpId="0" animBg="1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"/>
            <a:ext cx="3672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Examples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114800"/>
            <a:ext cx="2361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(3+2)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410200"/>
            <a:ext cx="701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4(y-5)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676400"/>
            <a:ext cx="2733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7(3+11)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895600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9(10-2)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5486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4y - 20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41910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3x + 2x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9718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90 – 18 = 72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1676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21 + 77 = 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"/>
            <a:ext cx="3672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Examples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191000"/>
            <a:ext cx="64702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m(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n+r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410200"/>
            <a:ext cx="670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a(b-c)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9" y="1676400"/>
            <a:ext cx="2932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x(z+11)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112" y="2895600"/>
            <a:ext cx="2210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(p-2)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17526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</a:t>
            </a:r>
            <a:r>
              <a:rPr lang="en-US" sz="5400" b="1" dirty="0" err="1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xz</a:t>
            </a:r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+ 11x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895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2p - 4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41910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</a:t>
            </a:r>
            <a:r>
              <a:rPr lang="en-US" sz="5400" b="1" dirty="0" err="1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mn</a:t>
            </a:r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+ </a:t>
            </a:r>
            <a:r>
              <a:rPr lang="en-US" sz="5400" b="1" dirty="0" err="1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54102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= </a:t>
            </a:r>
            <a:r>
              <a:rPr lang="en-US" sz="5400" b="1" dirty="0" err="1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ab</a:t>
            </a:r>
            <a:r>
              <a:rPr lang="en-US" sz="5400" b="1" dirty="0">
                <a:ln w="19050">
                  <a:solidFill>
                    <a:srgbClr val="575F6D">
                      <a:tint val="1000"/>
                    </a:srgb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- 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resumeok.com/wp-content/uploads/2013/04/job-interview-questions-and-answ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696200" cy="57694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7412" name="Picture 4" descr="http://goodcomics.comicbookresources.com/wp-content/uploads/2014/03/untoldlegendbatman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7103034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152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DO NOW:  </vt:lpstr>
      <vt:lpstr>Distributive Property</vt:lpstr>
      <vt:lpstr>Lets look at an Area model…</vt:lpstr>
      <vt:lpstr>BRAIN POP!</vt:lpstr>
      <vt:lpstr>PowerPoint Presentation</vt:lpstr>
      <vt:lpstr>PowerPoint Presentation</vt:lpstr>
      <vt:lpstr>PowerPoint Presentation</vt:lpstr>
      <vt:lpstr>QUESTIONS?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jwalski</dc:creator>
  <cp:lastModifiedBy>jwalski</cp:lastModifiedBy>
  <cp:revision>9</cp:revision>
  <dcterms:created xsi:type="dcterms:W3CDTF">2014-10-28T12:38:49Z</dcterms:created>
  <dcterms:modified xsi:type="dcterms:W3CDTF">2016-05-12T11:41:58Z</dcterms:modified>
</cp:coreProperties>
</file>