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9" r:id="rId4"/>
    <p:sldId id="280" r:id="rId5"/>
    <p:sldId id="302" r:id="rId6"/>
    <p:sldId id="274" r:id="rId7"/>
    <p:sldId id="296" r:id="rId8"/>
    <p:sldId id="298" r:id="rId9"/>
    <p:sldId id="297" r:id="rId10"/>
    <p:sldId id="299" r:id="rId11"/>
    <p:sldId id="300" r:id="rId12"/>
    <p:sldId id="301" r:id="rId13"/>
    <p:sldId id="294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13EFF"/>
    <a:srgbClr val="E7E73D"/>
    <a:srgbClr val="FFF9C1"/>
    <a:srgbClr val="FF7DD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65" autoAdjust="0"/>
    <p:restoredTop sz="94656" autoAdjust="0"/>
  </p:normalViewPr>
  <p:slideViewPr>
    <p:cSldViewPr>
      <p:cViewPr varScale="1">
        <p:scale>
          <a:sx n="88" d="100"/>
          <a:sy n="88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explosion val="14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3.5</c:v>
                </c:pt>
                <c:pt idx="2">
                  <c:v>3.5</c:v>
                </c:pt>
                <c:pt idx="3">
                  <c:v>3.5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30CCD-EEFF-B043-98EB-181270391472}" type="doc">
      <dgm:prSet loTypeId="urn:microsoft.com/office/officeart/2008/layout/VerticalCurvedList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6DE7FB7-DA62-D74B-BE3B-318620FE3981}">
      <dgm:prSet phldrT="[Text]" custT="1"/>
      <dgm:spPr/>
      <dgm:t>
        <a:bodyPr/>
        <a:lstStyle/>
        <a:p>
          <a:r>
            <a:rPr lang="en-US" sz="5500" dirty="0" err="1" smtClean="0">
              <a:latin typeface="Times New Roman"/>
              <a:cs typeface="Times New Roman"/>
            </a:rPr>
            <a:t>Percents</a:t>
          </a:r>
          <a:endParaRPr lang="en-US" sz="5500" dirty="0">
            <a:latin typeface="Times New Roman"/>
            <a:cs typeface="Times New Roman"/>
          </a:endParaRPr>
        </a:p>
      </dgm:t>
    </dgm:pt>
    <dgm:pt modelId="{3805FCA9-1C35-A548-A93F-3CB0D1DC0AB1}" type="parTrans" cxnId="{3552B8B5-6916-174D-8741-7E29B0011737}">
      <dgm:prSet/>
      <dgm:spPr/>
      <dgm:t>
        <a:bodyPr/>
        <a:lstStyle/>
        <a:p>
          <a:endParaRPr lang="en-US"/>
        </a:p>
      </dgm:t>
    </dgm:pt>
    <dgm:pt modelId="{78334542-2305-3647-A7A7-65207A3CC7C4}" type="sibTrans" cxnId="{3552B8B5-6916-174D-8741-7E29B0011737}">
      <dgm:prSet/>
      <dgm:spPr/>
      <dgm:t>
        <a:bodyPr/>
        <a:lstStyle/>
        <a:p>
          <a:endParaRPr lang="en-US"/>
        </a:p>
      </dgm:t>
    </dgm:pt>
    <dgm:pt modelId="{2EBA5187-1CFE-1C40-89E3-B8E7D90E586B}">
      <dgm:prSet phldrT="[Text]" custT="1"/>
      <dgm:spPr/>
      <dgm:t>
        <a:bodyPr/>
        <a:lstStyle/>
        <a:p>
          <a:r>
            <a:rPr lang="en-US" sz="5500" dirty="0" smtClean="0">
              <a:latin typeface="Times New Roman"/>
              <a:cs typeface="Times New Roman"/>
            </a:rPr>
            <a:t>Fractions</a:t>
          </a:r>
          <a:endParaRPr lang="en-US" sz="5500" dirty="0">
            <a:latin typeface="Times New Roman"/>
            <a:cs typeface="Times New Roman"/>
          </a:endParaRPr>
        </a:p>
      </dgm:t>
    </dgm:pt>
    <dgm:pt modelId="{CBA6DEFA-ACB9-D64A-99B5-4D21133194B5}" type="parTrans" cxnId="{3DC2C9B9-F334-5445-8714-970DC6CAA2DB}">
      <dgm:prSet/>
      <dgm:spPr/>
      <dgm:t>
        <a:bodyPr/>
        <a:lstStyle/>
        <a:p>
          <a:endParaRPr lang="en-US"/>
        </a:p>
      </dgm:t>
    </dgm:pt>
    <dgm:pt modelId="{513355DE-D993-6A4D-8302-26A0909D6C8C}" type="sibTrans" cxnId="{3DC2C9B9-F334-5445-8714-970DC6CAA2DB}">
      <dgm:prSet/>
      <dgm:spPr/>
      <dgm:t>
        <a:bodyPr/>
        <a:lstStyle/>
        <a:p>
          <a:endParaRPr lang="en-US"/>
        </a:p>
      </dgm:t>
    </dgm:pt>
    <dgm:pt modelId="{97A31C43-F6CF-4546-91BB-A01F0526CC98}">
      <dgm:prSet phldrT="[Text]" custT="1"/>
      <dgm:spPr/>
      <dgm:t>
        <a:bodyPr/>
        <a:lstStyle/>
        <a:p>
          <a:r>
            <a:rPr lang="en-US" sz="5500" dirty="0" smtClean="0">
              <a:latin typeface="Times New Roman"/>
              <a:cs typeface="Times New Roman"/>
            </a:rPr>
            <a:t>Decimals</a:t>
          </a:r>
          <a:endParaRPr lang="en-US" sz="5500" dirty="0">
            <a:latin typeface="Times New Roman"/>
            <a:cs typeface="Times New Roman"/>
          </a:endParaRPr>
        </a:p>
      </dgm:t>
    </dgm:pt>
    <dgm:pt modelId="{1BC83BF2-E9F8-6948-94B9-686664A96E6C}" type="parTrans" cxnId="{BD94CAA8-2FF9-BF49-9846-6E3141D50A4F}">
      <dgm:prSet/>
      <dgm:spPr/>
      <dgm:t>
        <a:bodyPr/>
        <a:lstStyle/>
        <a:p>
          <a:endParaRPr lang="en-US"/>
        </a:p>
      </dgm:t>
    </dgm:pt>
    <dgm:pt modelId="{7DDE83B4-CEC5-BF48-A73C-479CFD67CCC4}" type="sibTrans" cxnId="{BD94CAA8-2FF9-BF49-9846-6E3141D50A4F}">
      <dgm:prSet/>
      <dgm:spPr/>
      <dgm:t>
        <a:bodyPr/>
        <a:lstStyle/>
        <a:p>
          <a:endParaRPr lang="en-US"/>
        </a:p>
      </dgm:t>
    </dgm:pt>
    <dgm:pt modelId="{503F8A1D-5293-B743-934D-7C3E9A295ACD}" type="pres">
      <dgm:prSet presAssocID="{77130CCD-EEFF-B043-98EB-1812703914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F470E99-32FD-A44B-8865-FA1AA0FD0B76}" type="pres">
      <dgm:prSet presAssocID="{77130CCD-EEFF-B043-98EB-181270391472}" presName="Name1" presStyleCnt="0"/>
      <dgm:spPr/>
    </dgm:pt>
    <dgm:pt modelId="{47CA1B1B-CD30-2249-925A-56CAD973BB81}" type="pres">
      <dgm:prSet presAssocID="{77130CCD-EEFF-B043-98EB-181270391472}" presName="cycle" presStyleCnt="0"/>
      <dgm:spPr/>
    </dgm:pt>
    <dgm:pt modelId="{7826BDC2-55BD-7C4D-AFA7-E3CCE8FAA7A6}" type="pres">
      <dgm:prSet presAssocID="{77130CCD-EEFF-B043-98EB-181270391472}" presName="srcNode" presStyleLbl="node1" presStyleIdx="0" presStyleCnt="3"/>
      <dgm:spPr/>
    </dgm:pt>
    <dgm:pt modelId="{4594D106-EB78-BD44-B9CD-C9991C870D11}" type="pres">
      <dgm:prSet presAssocID="{77130CCD-EEFF-B043-98EB-181270391472}" presName="conn" presStyleLbl="parChTrans1D2" presStyleIdx="0" presStyleCnt="1"/>
      <dgm:spPr/>
      <dgm:t>
        <a:bodyPr/>
        <a:lstStyle/>
        <a:p>
          <a:endParaRPr lang="en-US"/>
        </a:p>
      </dgm:t>
    </dgm:pt>
    <dgm:pt modelId="{918C493F-C2FD-3340-8838-0E5DA7FB8577}" type="pres">
      <dgm:prSet presAssocID="{77130CCD-EEFF-B043-98EB-181270391472}" presName="extraNode" presStyleLbl="node1" presStyleIdx="0" presStyleCnt="3"/>
      <dgm:spPr/>
    </dgm:pt>
    <dgm:pt modelId="{5A681109-0EB0-0344-8F6A-B4B930C1842B}" type="pres">
      <dgm:prSet presAssocID="{77130CCD-EEFF-B043-98EB-181270391472}" presName="dstNode" presStyleLbl="node1" presStyleIdx="0" presStyleCnt="3"/>
      <dgm:spPr/>
    </dgm:pt>
    <dgm:pt modelId="{8B0EFF33-5083-D340-96EC-24F7A26838BA}" type="pres">
      <dgm:prSet presAssocID="{2EBA5187-1CFE-1C40-89E3-B8E7D90E586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9EA86-2F73-3F43-B10E-18AEFF430A9F}" type="pres">
      <dgm:prSet presAssocID="{2EBA5187-1CFE-1C40-89E3-B8E7D90E586B}" presName="accent_1" presStyleCnt="0"/>
      <dgm:spPr/>
    </dgm:pt>
    <dgm:pt modelId="{1C3E088C-76D0-404F-A1DC-3B08325089D9}" type="pres">
      <dgm:prSet presAssocID="{2EBA5187-1CFE-1C40-89E3-B8E7D90E586B}" presName="accentRepeatNode" presStyleLbl="solidFgAcc1" presStyleIdx="0" presStyleCnt="3"/>
      <dgm:spPr/>
    </dgm:pt>
    <dgm:pt modelId="{87033A8D-A6CF-D748-A169-87E62D21EF00}" type="pres">
      <dgm:prSet presAssocID="{97A31C43-F6CF-4546-91BB-A01F0526CC98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DC2C5-C358-9B4A-8FF0-BE79CC1A3F25}" type="pres">
      <dgm:prSet presAssocID="{97A31C43-F6CF-4546-91BB-A01F0526CC98}" presName="accent_2" presStyleCnt="0"/>
      <dgm:spPr/>
    </dgm:pt>
    <dgm:pt modelId="{3F6FF055-8FDE-6C45-99B1-EFE9DA890F13}" type="pres">
      <dgm:prSet presAssocID="{97A31C43-F6CF-4546-91BB-A01F0526CC98}" presName="accentRepeatNode" presStyleLbl="solidFgAcc1" presStyleIdx="1" presStyleCnt="3"/>
      <dgm:spPr/>
    </dgm:pt>
    <dgm:pt modelId="{EC884A3B-5F12-FF4B-96BD-715FC491E038}" type="pres">
      <dgm:prSet presAssocID="{86DE7FB7-DA62-D74B-BE3B-318620FE398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502BB0-BA63-5541-BE0A-3D38BA655CB2}" type="pres">
      <dgm:prSet presAssocID="{86DE7FB7-DA62-D74B-BE3B-318620FE3981}" presName="accent_3" presStyleCnt="0"/>
      <dgm:spPr/>
    </dgm:pt>
    <dgm:pt modelId="{B28718A4-82B5-7745-8DAC-71E137D2B471}" type="pres">
      <dgm:prSet presAssocID="{86DE7FB7-DA62-D74B-BE3B-318620FE3981}" presName="accentRepeatNode" presStyleLbl="solidFgAcc1" presStyleIdx="2" presStyleCnt="3"/>
      <dgm:spPr/>
    </dgm:pt>
  </dgm:ptLst>
  <dgm:cxnLst>
    <dgm:cxn modelId="{46AA48A2-2884-5D42-B5CD-708DDD5A2F79}" type="presOf" srcId="{86DE7FB7-DA62-D74B-BE3B-318620FE3981}" destId="{EC884A3B-5F12-FF4B-96BD-715FC491E038}" srcOrd="0" destOrd="0" presId="urn:microsoft.com/office/officeart/2008/layout/VerticalCurvedList"/>
    <dgm:cxn modelId="{3552B8B5-6916-174D-8741-7E29B0011737}" srcId="{77130CCD-EEFF-B043-98EB-181270391472}" destId="{86DE7FB7-DA62-D74B-BE3B-318620FE3981}" srcOrd="2" destOrd="0" parTransId="{3805FCA9-1C35-A548-A93F-3CB0D1DC0AB1}" sibTransId="{78334542-2305-3647-A7A7-65207A3CC7C4}"/>
    <dgm:cxn modelId="{6A021BDD-8C94-F240-8A77-EE225B7C309A}" type="presOf" srcId="{2EBA5187-1CFE-1C40-89E3-B8E7D90E586B}" destId="{8B0EFF33-5083-D340-96EC-24F7A26838BA}" srcOrd="0" destOrd="0" presId="urn:microsoft.com/office/officeart/2008/layout/VerticalCurvedList"/>
    <dgm:cxn modelId="{8F561491-1A1D-A144-8EA3-D0C9FF01A6AD}" type="presOf" srcId="{97A31C43-F6CF-4546-91BB-A01F0526CC98}" destId="{87033A8D-A6CF-D748-A169-87E62D21EF00}" srcOrd="0" destOrd="0" presId="urn:microsoft.com/office/officeart/2008/layout/VerticalCurvedList"/>
    <dgm:cxn modelId="{BD94CAA8-2FF9-BF49-9846-6E3141D50A4F}" srcId="{77130CCD-EEFF-B043-98EB-181270391472}" destId="{97A31C43-F6CF-4546-91BB-A01F0526CC98}" srcOrd="1" destOrd="0" parTransId="{1BC83BF2-E9F8-6948-94B9-686664A96E6C}" sibTransId="{7DDE83B4-CEC5-BF48-A73C-479CFD67CCC4}"/>
    <dgm:cxn modelId="{A0865397-A9EB-8C4D-80DF-1BF3849E603F}" type="presOf" srcId="{513355DE-D993-6A4D-8302-26A0909D6C8C}" destId="{4594D106-EB78-BD44-B9CD-C9991C870D11}" srcOrd="0" destOrd="0" presId="urn:microsoft.com/office/officeart/2008/layout/VerticalCurvedList"/>
    <dgm:cxn modelId="{3DC2C9B9-F334-5445-8714-970DC6CAA2DB}" srcId="{77130CCD-EEFF-B043-98EB-181270391472}" destId="{2EBA5187-1CFE-1C40-89E3-B8E7D90E586B}" srcOrd="0" destOrd="0" parTransId="{CBA6DEFA-ACB9-D64A-99B5-4D21133194B5}" sibTransId="{513355DE-D993-6A4D-8302-26A0909D6C8C}"/>
    <dgm:cxn modelId="{DC605C30-F692-A243-9133-8D37055557C6}" type="presOf" srcId="{77130CCD-EEFF-B043-98EB-181270391472}" destId="{503F8A1D-5293-B743-934D-7C3E9A295ACD}" srcOrd="0" destOrd="0" presId="urn:microsoft.com/office/officeart/2008/layout/VerticalCurvedList"/>
    <dgm:cxn modelId="{B82EC3D1-4D74-394B-A7C1-E533297449DA}" type="presParOf" srcId="{503F8A1D-5293-B743-934D-7C3E9A295ACD}" destId="{7F470E99-32FD-A44B-8865-FA1AA0FD0B76}" srcOrd="0" destOrd="0" presId="urn:microsoft.com/office/officeart/2008/layout/VerticalCurvedList"/>
    <dgm:cxn modelId="{AED21A9B-F67C-714A-92F2-AA2393DA968F}" type="presParOf" srcId="{7F470E99-32FD-A44B-8865-FA1AA0FD0B76}" destId="{47CA1B1B-CD30-2249-925A-56CAD973BB81}" srcOrd="0" destOrd="0" presId="urn:microsoft.com/office/officeart/2008/layout/VerticalCurvedList"/>
    <dgm:cxn modelId="{D7A0D940-4E87-0A40-82B1-5F03CD1148BF}" type="presParOf" srcId="{47CA1B1B-CD30-2249-925A-56CAD973BB81}" destId="{7826BDC2-55BD-7C4D-AFA7-E3CCE8FAA7A6}" srcOrd="0" destOrd="0" presId="urn:microsoft.com/office/officeart/2008/layout/VerticalCurvedList"/>
    <dgm:cxn modelId="{CBE760AA-12ED-2F4D-9117-36CAF1E40C0F}" type="presParOf" srcId="{47CA1B1B-CD30-2249-925A-56CAD973BB81}" destId="{4594D106-EB78-BD44-B9CD-C9991C870D11}" srcOrd="1" destOrd="0" presId="urn:microsoft.com/office/officeart/2008/layout/VerticalCurvedList"/>
    <dgm:cxn modelId="{2B8FA342-9BCB-D04C-9E6B-D2DD7457AC86}" type="presParOf" srcId="{47CA1B1B-CD30-2249-925A-56CAD973BB81}" destId="{918C493F-C2FD-3340-8838-0E5DA7FB8577}" srcOrd="2" destOrd="0" presId="urn:microsoft.com/office/officeart/2008/layout/VerticalCurvedList"/>
    <dgm:cxn modelId="{91CF21DB-B75C-1C41-AD73-DC31F35288FD}" type="presParOf" srcId="{47CA1B1B-CD30-2249-925A-56CAD973BB81}" destId="{5A681109-0EB0-0344-8F6A-B4B930C1842B}" srcOrd="3" destOrd="0" presId="urn:microsoft.com/office/officeart/2008/layout/VerticalCurvedList"/>
    <dgm:cxn modelId="{88C60EDC-B57A-E844-8D14-1091DEB0AA36}" type="presParOf" srcId="{7F470E99-32FD-A44B-8865-FA1AA0FD0B76}" destId="{8B0EFF33-5083-D340-96EC-24F7A26838BA}" srcOrd="1" destOrd="0" presId="urn:microsoft.com/office/officeart/2008/layout/VerticalCurvedList"/>
    <dgm:cxn modelId="{A9A56EF4-75B8-814C-89F0-99BD525831BB}" type="presParOf" srcId="{7F470E99-32FD-A44B-8865-FA1AA0FD0B76}" destId="{3319EA86-2F73-3F43-B10E-18AEFF430A9F}" srcOrd="2" destOrd="0" presId="urn:microsoft.com/office/officeart/2008/layout/VerticalCurvedList"/>
    <dgm:cxn modelId="{6DACC37A-9465-2D4C-A033-1DD67FF9ED4C}" type="presParOf" srcId="{3319EA86-2F73-3F43-B10E-18AEFF430A9F}" destId="{1C3E088C-76D0-404F-A1DC-3B08325089D9}" srcOrd="0" destOrd="0" presId="urn:microsoft.com/office/officeart/2008/layout/VerticalCurvedList"/>
    <dgm:cxn modelId="{8BE6D642-1DF9-0E44-B8CB-02A1761F6D19}" type="presParOf" srcId="{7F470E99-32FD-A44B-8865-FA1AA0FD0B76}" destId="{87033A8D-A6CF-D748-A169-87E62D21EF00}" srcOrd="3" destOrd="0" presId="urn:microsoft.com/office/officeart/2008/layout/VerticalCurvedList"/>
    <dgm:cxn modelId="{9C9564F7-7CA3-7848-BF66-B09B0757EF78}" type="presParOf" srcId="{7F470E99-32FD-A44B-8865-FA1AA0FD0B76}" destId="{BF6DC2C5-C358-9B4A-8FF0-BE79CC1A3F25}" srcOrd="4" destOrd="0" presId="urn:microsoft.com/office/officeart/2008/layout/VerticalCurvedList"/>
    <dgm:cxn modelId="{F0E9DDDC-DDD1-5A47-B5A1-EDA3CA591A8E}" type="presParOf" srcId="{BF6DC2C5-C358-9B4A-8FF0-BE79CC1A3F25}" destId="{3F6FF055-8FDE-6C45-99B1-EFE9DA890F13}" srcOrd="0" destOrd="0" presId="urn:microsoft.com/office/officeart/2008/layout/VerticalCurvedList"/>
    <dgm:cxn modelId="{143A68AF-34A3-644F-B034-3A616E15447E}" type="presParOf" srcId="{7F470E99-32FD-A44B-8865-FA1AA0FD0B76}" destId="{EC884A3B-5F12-FF4B-96BD-715FC491E038}" srcOrd="5" destOrd="0" presId="urn:microsoft.com/office/officeart/2008/layout/VerticalCurvedList"/>
    <dgm:cxn modelId="{8DCA657D-EE51-3640-82C9-E561BFA8EFFB}" type="presParOf" srcId="{7F470E99-32FD-A44B-8865-FA1AA0FD0B76}" destId="{B8502BB0-BA63-5541-BE0A-3D38BA655CB2}" srcOrd="6" destOrd="0" presId="urn:microsoft.com/office/officeart/2008/layout/VerticalCurvedList"/>
    <dgm:cxn modelId="{A0DAE331-3A19-BF4A-BAC4-0023E3FB38C2}" type="presParOf" srcId="{B8502BB0-BA63-5541-BE0A-3D38BA655CB2}" destId="{B28718A4-82B5-7745-8DAC-71E137D2B47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94D106-EB78-BD44-B9CD-C9991C870D11}">
      <dsp:nvSpPr>
        <dsp:cNvPr id="0" name=""/>
        <dsp:cNvSpPr/>
      </dsp:nvSpPr>
      <dsp:spPr>
        <a:xfrm>
          <a:off x="-6755371" y="-1033386"/>
          <a:ext cx="8043436" cy="8043436"/>
        </a:xfrm>
        <a:prstGeom prst="blockArc">
          <a:avLst>
            <a:gd name="adj1" fmla="val 18900000"/>
            <a:gd name="adj2" fmla="val 2700000"/>
            <a:gd name="adj3" fmla="val 269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EFF33-5083-D340-96EC-24F7A26838BA}">
      <dsp:nvSpPr>
        <dsp:cNvPr id="0" name=""/>
        <dsp:cNvSpPr/>
      </dsp:nvSpPr>
      <dsp:spPr>
        <a:xfrm>
          <a:off x="829560" y="597666"/>
          <a:ext cx="7296873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latin typeface="Times New Roman"/>
              <a:cs typeface="Times New Roman"/>
            </a:rPr>
            <a:t>Fractions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829560" y="597666"/>
        <a:ext cx="7296873" cy="1195332"/>
      </dsp:txXfrm>
    </dsp:sp>
    <dsp:sp modelId="{1C3E088C-76D0-404F-A1DC-3B08325089D9}">
      <dsp:nvSpPr>
        <dsp:cNvPr id="0" name=""/>
        <dsp:cNvSpPr/>
      </dsp:nvSpPr>
      <dsp:spPr>
        <a:xfrm>
          <a:off x="82477" y="448249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33A8D-A6CF-D748-A169-87E62D21EF00}">
      <dsp:nvSpPr>
        <dsp:cNvPr id="0" name=""/>
        <dsp:cNvSpPr/>
      </dsp:nvSpPr>
      <dsp:spPr>
        <a:xfrm>
          <a:off x="1264064" y="2390665"/>
          <a:ext cx="6862369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smtClean="0">
              <a:latin typeface="Times New Roman"/>
              <a:cs typeface="Times New Roman"/>
            </a:rPr>
            <a:t>Decimals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1264064" y="2390665"/>
        <a:ext cx="6862369" cy="1195332"/>
      </dsp:txXfrm>
    </dsp:sp>
    <dsp:sp modelId="{3F6FF055-8FDE-6C45-99B1-EFE9DA890F13}">
      <dsp:nvSpPr>
        <dsp:cNvPr id="0" name=""/>
        <dsp:cNvSpPr/>
      </dsp:nvSpPr>
      <dsp:spPr>
        <a:xfrm>
          <a:off x="516981" y="2241249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84A3B-5F12-FF4B-96BD-715FC491E038}">
      <dsp:nvSpPr>
        <dsp:cNvPr id="0" name=""/>
        <dsp:cNvSpPr/>
      </dsp:nvSpPr>
      <dsp:spPr>
        <a:xfrm>
          <a:off x="829560" y="4183664"/>
          <a:ext cx="7296873" cy="119533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48795" tIns="139700" rIns="139700" bIns="13970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500" kern="1200" dirty="0" err="1" smtClean="0">
              <a:latin typeface="Times New Roman"/>
              <a:cs typeface="Times New Roman"/>
            </a:rPr>
            <a:t>Percents</a:t>
          </a:r>
          <a:endParaRPr lang="en-US" sz="5500" kern="1200" dirty="0">
            <a:latin typeface="Times New Roman"/>
            <a:cs typeface="Times New Roman"/>
          </a:endParaRPr>
        </a:p>
      </dsp:txBody>
      <dsp:txXfrm>
        <a:off x="829560" y="4183664"/>
        <a:ext cx="7296873" cy="1195332"/>
      </dsp:txXfrm>
    </dsp:sp>
    <dsp:sp modelId="{B28718A4-82B5-7745-8DAC-71E137D2B471}">
      <dsp:nvSpPr>
        <dsp:cNvPr id="0" name=""/>
        <dsp:cNvSpPr/>
      </dsp:nvSpPr>
      <dsp:spPr>
        <a:xfrm>
          <a:off x="82477" y="4034248"/>
          <a:ext cx="1494166" cy="14941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8E15BE0-3C75-0648-8B24-68DC551032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92800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7D79648-58A8-FC40-933F-8E82AB8CEC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8071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DC20EBFE-1D91-2F41-B485-13453BC51D77}" type="slidenum">
              <a:rPr lang="en-GB">
                <a:latin typeface="Arial" charset="0"/>
              </a:rPr>
              <a:pPr eaLnBrk="1" hangingPunct="1"/>
              <a:t>1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8D508943-BFED-F141-83BF-5D9C173BDBCE}" type="slidenum">
              <a:rPr lang="en-GB">
                <a:latin typeface="Arial" charset="0"/>
              </a:rPr>
              <a:pPr eaLnBrk="1" hangingPunct="1"/>
              <a:t>2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77B70250-8A26-C94E-936C-D5D9E3EA5749}" type="slidenum">
              <a:rPr lang="en-GB">
                <a:latin typeface="Arial" charset="0"/>
              </a:rPr>
              <a:pPr eaLnBrk="1" hangingPunct="1"/>
              <a:t>3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106E8477-FBE6-B743-8C1E-C5F7576F3F88}" type="slidenum">
              <a:rPr lang="en-GB">
                <a:latin typeface="Arial" charset="0"/>
              </a:rPr>
              <a:pPr eaLnBrk="1" hangingPunct="1"/>
              <a:t>4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GB">
                <a:latin typeface="Comic Sans MS" charset="0"/>
              </a:rPr>
              <a:t>May 2011. Kindly contributed to </a:t>
            </a:r>
            <a:r>
              <a:rPr lang="en-US">
                <a:solidFill>
                  <a:schemeClr val="accent2"/>
                </a:solidFill>
                <a:latin typeface="Comic Sans MS" charset="0"/>
              </a:rPr>
              <a:t>www.skillsworkshop.org </a:t>
            </a:r>
            <a:r>
              <a:rPr lang="en-US"/>
              <a:t>by Helen Holt, Lincoln College.</a:t>
            </a:r>
            <a:r>
              <a:rPr lang="en-GB"/>
              <a:t> </a:t>
            </a:r>
          </a:p>
          <a:p>
            <a:pPr eaLnBrk="1" hangingPunct="1"/>
            <a:endParaRPr lang="en-GB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4D4217E0-854F-EA49-8A7C-06DDF75B8E11}" type="slidenum">
              <a:rPr lang="en-GB">
                <a:latin typeface="Arial" charset="0"/>
              </a:rPr>
              <a:pPr eaLnBrk="1" hangingPunct="1"/>
              <a:t>6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3608E-835D-3249-96EE-AE7F634CF3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7703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4D268-4935-DB4C-AE87-67F9496B556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028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55981-F6D0-D94C-92DE-6CD42CA495D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5518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Helen Holt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92901-D321-B94A-B346-B304AE33896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38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60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9C2FC-0880-ED44-BE0A-E2C2DD05ED7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2929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4DE0-315B-B04B-9EF7-0E78890076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8354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34ECF-3831-FC4E-9D0B-E186BD6779A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649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1726-8280-A341-B4FB-DFD1B62B5C0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230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A523D-2E80-024C-B24B-3B59E52CD8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83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5433-BD94-DF4F-9C3B-D42E1D0B3C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260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0BE7-639E-DE47-911A-40060FF17BF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538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92A67-51EB-9B47-866D-658469EA657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587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playground.com/Decention/Decention_IWB.html" TargetMode="External"/><Relationship Id="rId2" Type="http://schemas.openxmlformats.org/officeDocument/2006/relationships/hyperlink" Target="http://www.math-play.com/Changing-Fractions-and-Decimals-to-Percents/changing-fractions-and-decimals-to-percents-millionaire.html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690F896-6104-6148-A7E7-4C832A0D44DA}" type="slidenum">
              <a:rPr lang="en-GB"/>
              <a:pPr eaLnBrk="1" hangingPunct="1"/>
              <a:t>1</a:t>
            </a:fld>
            <a:endParaRPr lang="en-GB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066325935"/>
              </p:ext>
            </p:extLst>
          </p:nvPr>
        </p:nvGraphicFramePr>
        <p:xfrm>
          <a:off x="395536" y="188640"/>
          <a:ext cx="8208912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55576" y="764704"/>
            <a:ext cx="11521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>
                <a:latin typeface="Times New Roman"/>
                <a:ea typeface="Lucida Grande"/>
                <a:cs typeface="Times New Roman"/>
              </a:rPr>
              <a:t> ¼</a:t>
            </a:r>
            <a:endParaRPr lang="en-US" sz="5000" b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060848"/>
            <a:ext cx="12961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/>
          </a:p>
          <a:p>
            <a:r>
              <a:rPr lang="en-US" sz="4000" b="1" dirty="0" smtClean="0"/>
              <a:t> .</a:t>
            </a:r>
            <a:r>
              <a:rPr lang="en-US" sz="4000" dirty="0" smtClean="0"/>
              <a:t>25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00506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25%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211658" y="67740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graphicEl>
                                              <a:dgm id="{4594D106-EB78-BD44-B9CD-C9991C870D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graphicEl>
                                              <a:dgm id="{1C3E088C-76D0-404F-A1DC-3B08325089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8B0EFF33-5083-D340-96EC-24F7A2683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3F6FF055-8FDE-6C45-99B1-EFE9DA890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87033A8D-A6CF-D748-A169-87E62D21E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graphicEl>
                                              <a:dgm id="{B28718A4-82B5-7745-8DAC-71E137D2B4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C884A3B-5F12-FF4B-96BD-715FC491E0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en-US" sz="5500" b="1" dirty="0" smtClean="0">
                <a:latin typeface="Times New Roman"/>
                <a:cs typeface="Times New Roman"/>
              </a:rPr>
              <a:t>Time to try converting a decimal into a percent</a:t>
            </a:r>
            <a:r>
              <a:rPr lang="en-US" sz="5500" b="1" dirty="0" smtClean="0">
                <a:latin typeface="Times New Roman"/>
                <a:cs typeface="Times New Roman"/>
                <a:sym typeface="Wingdings"/>
              </a:rPr>
              <a:t>.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686800" cy="377728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Decimal to convert = </a:t>
            </a:r>
            <a:r>
              <a:rPr lang="en-GB" sz="2800" b="1" dirty="0" smtClean="0">
                <a:solidFill>
                  <a:srgbClr val="0000FF"/>
                </a:solidFill>
                <a:latin typeface="Verdana" charset="0"/>
              </a:rPr>
              <a:t>.75 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Multiply</a:t>
            </a:r>
            <a:r>
              <a:rPr lang="en-GB" b="1" dirty="0" smtClean="0">
                <a:solidFill>
                  <a:srgbClr val="3366FF"/>
                </a:solidFill>
                <a:latin typeface="Verdana" charset="0"/>
              </a:rPr>
              <a:t> </a:t>
            </a:r>
            <a:r>
              <a:rPr lang="en-GB" b="1" dirty="0" smtClean="0">
                <a:latin typeface="Verdana" charset="0"/>
              </a:rPr>
              <a:t>the decimal by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100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>
                <a:latin typeface="Verdana" charset="0"/>
              </a:rPr>
              <a:t> </a:t>
            </a:r>
            <a:r>
              <a:rPr lang="en-GB" b="1" dirty="0" smtClean="0">
                <a:latin typeface="Verdana" charset="0"/>
              </a:rPr>
              <a:t>                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 .75 x 100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3.   Answer =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75%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.75 </a:t>
            </a:r>
            <a:r>
              <a:rPr lang="en-GB" sz="3500" b="1" dirty="0" smtClean="0">
                <a:latin typeface="Verdana" charset="0"/>
              </a:rPr>
              <a:t>is</a:t>
            </a:r>
            <a:r>
              <a:rPr lang="en-GB" sz="5500" b="1" dirty="0" smtClean="0">
                <a:latin typeface="Verdana" charset="0"/>
              </a:rPr>
              <a:t> </a:t>
            </a:r>
            <a:r>
              <a:rPr lang="en-GB" sz="6500" b="1" dirty="0" smtClean="0">
                <a:solidFill>
                  <a:srgbClr val="0000FF"/>
                </a:solidFill>
                <a:latin typeface="Verdana" charset="0"/>
              </a:rPr>
              <a:t>equivalent</a:t>
            </a: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GB" sz="3500" b="1" dirty="0" smtClean="0">
                <a:latin typeface="Verdana" charset="0"/>
              </a:rPr>
              <a:t>to</a:t>
            </a:r>
            <a:r>
              <a:rPr lang="en-GB" sz="5500" b="1" dirty="0" smtClean="0">
                <a:latin typeface="Verdana" charset="0"/>
              </a:rPr>
              <a:t> </a:t>
            </a:r>
            <a:r>
              <a:rPr lang="en-GB" sz="5500" b="1" dirty="0" smtClean="0">
                <a:solidFill>
                  <a:srgbClr val="0000FF"/>
                </a:solidFill>
                <a:latin typeface="Verdana" charset="0"/>
              </a:rPr>
              <a:t>75%</a:t>
            </a:r>
            <a:endParaRPr lang="en-US" sz="5500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88024" y="522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304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6074546"/>
              </p:ext>
            </p:extLst>
          </p:nvPr>
        </p:nvGraphicFramePr>
        <p:xfrm>
          <a:off x="323528" y="260648"/>
          <a:ext cx="8291260" cy="4967830"/>
        </p:xfrm>
        <a:graphic>
          <a:graphicData uri="http://schemas.openxmlformats.org/drawingml/2006/table">
            <a:tbl>
              <a:tblPr firstRow="1" lastRow="1" bandRow="1">
                <a:effectLst/>
                <a:tableStyleId>{5940675A-B579-460E-94D1-54222C63F5DA}</a:tableStyleId>
              </a:tblPr>
              <a:tblGrid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  <a:gridCol w="829126"/>
              </a:tblGrid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7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11560" y="5517232"/>
            <a:ext cx="80648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Times New Roman"/>
                <a:cs typeface="Times New Roman"/>
              </a:rPr>
              <a:t>75 out of 100 squares are shaded.  </a:t>
            </a:r>
          </a:p>
          <a:p>
            <a:pPr algn="ctr"/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.75  </a:t>
            </a:r>
            <a:r>
              <a:rPr lang="en-US" sz="2000" b="1" dirty="0" smtClean="0">
                <a:latin typeface="Times New Roman"/>
                <a:cs typeface="Times New Roman"/>
              </a:rPr>
              <a:t>or</a:t>
            </a:r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75% 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75/100  (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which reduces to </a:t>
            </a:r>
            <a:r>
              <a:rPr lang="en-US" sz="35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¾)</a:t>
            </a:r>
            <a:endParaRPr lang="en-US" sz="35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422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95536" y="5013176"/>
            <a:ext cx="8748464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HINTS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Fraction to a decimal = Divide the numerator (top) by the denominator (bottom).</a:t>
            </a:r>
          </a:p>
          <a:p>
            <a:pPr>
              <a:lnSpc>
                <a:spcPct val="1300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Decimal to a percent = Multiple the decimal by 100.</a:t>
            </a:r>
          </a:p>
          <a:p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548680"/>
            <a:ext cx="76328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FRACTIONS</a:t>
            </a:r>
            <a:r>
              <a:rPr lang="en-US" sz="2200" b="1" dirty="0" smtClean="0"/>
              <a:t>		</a:t>
            </a:r>
            <a:r>
              <a:rPr lang="en-US" sz="2200" b="1" u="sng" dirty="0" smtClean="0">
                <a:solidFill>
                  <a:srgbClr val="513EFF"/>
                </a:solidFill>
              </a:rPr>
              <a:t>DECIMALS</a:t>
            </a:r>
            <a:r>
              <a:rPr lang="en-US" sz="2200" b="1" dirty="0" smtClean="0"/>
              <a:t>		</a:t>
            </a:r>
            <a:r>
              <a:rPr lang="en-US" sz="2200" b="1" u="sng" dirty="0" smtClean="0">
                <a:solidFill>
                  <a:srgbClr val="FF0000"/>
                </a:solidFill>
              </a:rPr>
              <a:t>PERCENTS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899592" y="112474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  3/4                     .</a:t>
            </a:r>
            <a:r>
              <a:rPr lang="en-US" b="1" dirty="0" smtClean="0">
                <a:solidFill>
                  <a:srgbClr val="513EFF"/>
                </a:solidFill>
              </a:rPr>
              <a:t>75</a:t>
            </a:r>
            <a:r>
              <a:rPr lang="en-US" b="1" dirty="0"/>
              <a:t>		</a:t>
            </a:r>
            <a:r>
              <a:rPr lang="en-US" b="1" dirty="0" smtClean="0"/>
              <a:t>               </a:t>
            </a:r>
            <a:r>
              <a:rPr lang="en-US" b="1" dirty="0" smtClean="0">
                <a:solidFill>
                  <a:srgbClr val="FF0000"/>
                </a:solidFill>
              </a:rPr>
              <a:t>75%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1772816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 2/8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7944" y="177281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25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067944" y="249289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50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067944" y="393305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40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067944" y="3212976"/>
            <a:ext cx="566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.</a:t>
            </a:r>
            <a:r>
              <a:rPr lang="en-US" b="1" dirty="0" smtClean="0">
                <a:solidFill>
                  <a:srgbClr val="513EFF"/>
                </a:solidFill>
              </a:rPr>
              <a:t>30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76256" y="177281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25</a:t>
            </a:r>
            <a:r>
              <a:rPr lang="en-US" b="1" dirty="0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76256" y="249289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50%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76256" y="321297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30%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3933056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40%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47664" y="249289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3/6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547664" y="3212976"/>
            <a:ext cx="825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3/10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547664" y="3933056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>2/5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81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PLAY A COMPUTER GAME?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774632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http://www.math-play.com/Changing-Fractions-and-Decimals-to-Percents/changing-fractions-and-decimals-to-percents-millionaire.html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www.mathplayground.com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Decention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Decention_IWB.html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Helen Holt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92901-D321-B94A-B346-B304AE33896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51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-531813"/>
            <a:ext cx="8136903" cy="2304629"/>
          </a:xfrm>
        </p:spPr>
        <p:txBody>
          <a:bodyPr>
            <a:normAutofit/>
          </a:bodyPr>
          <a:lstStyle/>
          <a:p>
            <a:pPr eaLnBrk="1" hangingPunct="1"/>
            <a:r>
              <a:rPr lang="en-GB" sz="5500" b="1" dirty="0">
                <a:latin typeface="Times New Roman"/>
                <a:cs typeface="Times New Roman"/>
              </a:rPr>
              <a:t>Session Outcomes: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8064500" cy="4264025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40000"/>
              </a:lnSpc>
              <a:buFontTx/>
              <a:buNone/>
            </a:pPr>
            <a:endParaRPr lang="en-GB" sz="14000" dirty="0">
              <a:latin typeface="Comic Sans MS" charset="0"/>
            </a:endParaRPr>
          </a:p>
          <a:p>
            <a:pPr eaLnBrk="1" hangingPunct="1">
              <a:lnSpc>
                <a:spcPct val="140000"/>
              </a:lnSpc>
            </a:pPr>
            <a:r>
              <a:rPr lang="en-GB" sz="14000" dirty="0">
                <a:latin typeface="Times New Roman"/>
                <a:cs typeface="Times New Roman"/>
              </a:rPr>
              <a:t>To identify </a:t>
            </a:r>
            <a:r>
              <a:rPr lang="en-GB" sz="14000" dirty="0">
                <a:solidFill>
                  <a:srgbClr val="3366FF"/>
                </a:solidFill>
                <a:latin typeface="Times New Roman"/>
                <a:cs typeface="Times New Roman"/>
              </a:rPr>
              <a:t>equivalences</a:t>
            </a:r>
            <a:r>
              <a:rPr lang="en-GB" sz="14000" dirty="0">
                <a:latin typeface="Times New Roman"/>
                <a:cs typeface="Times New Roman"/>
              </a:rPr>
              <a:t> between fractions, decimals and </a:t>
            </a:r>
            <a:r>
              <a:rPr lang="en-GB" sz="14000" dirty="0" err="1">
                <a:latin typeface="Times New Roman"/>
                <a:cs typeface="Times New Roman"/>
              </a:rPr>
              <a:t>percent</a:t>
            </a:r>
            <a:r>
              <a:rPr lang="en-GB" sz="14000" dirty="0">
                <a:latin typeface="Times New Roman"/>
                <a:cs typeface="Times New Roman"/>
              </a:rPr>
              <a:t>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GB" sz="14000" dirty="0">
              <a:latin typeface="Times New Roman"/>
              <a:cs typeface="Times New Roman"/>
            </a:endParaRPr>
          </a:p>
          <a:p>
            <a:pPr eaLnBrk="1" hangingPunct="1">
              <a:lnSpc>
                <a:spcPct val="140000"/>
              </a:lnSpc>
            </a:pPr>
            <a:r>
              <a:rPr lang="en-GB" sz="14000" dirty="0">
                <a:latin typeface="Times New Roman"/>
                <a:cs typeface="Times New Roman"/>
              </a:rPr>
              <a:t>To identify the </a:t>
            </a:r>
            <a:r>
              <a:rPr lang="en-GB" sz="14000" dirty="0">
                <a:solidFill>
                  <a:srgbClr val="3366FF"/>
                </a:solidFill>
                <a:latin typeface="Times New Roman"/>
                <a:cs typeface="Times New Roman"/>
              </a:rPr>
              <a:t>relationship</a:t>
            </a:r>
            <a:r>
              <a:rPr lang="en-GB" sz="14000" dirty="0">
                <a:latin typeface="Times New Roman"/>
                <a:cs typeface="Times New Roman"/>
              </a:rPr>
              <a:t> between fractions, decimals and </a:t>
            </a:r>
            <a:r>
              <a:rPr lang="en-GB" sz="14000" dirty="0" err="1">
                <a:latin typeface="Times New Roman"/>
                <a:cs typeface="Times New Roman"/>
              </a:rPr>
              <a:t>percent</a:t>
            </a:r>
            <a:r>
              <a:rPr lang="en-GB" sz="14000" dirty="0">
                <a:latin typeface="Times New Roman"/>
                <a:cs typeface="Times New Roman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GB" sz="29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9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3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</a:pPr>
            <a:endParaRPr lang="en-GB" sz="900" dirty="0">
              <a:latin typeface="Comic Sans MS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900" dirty="0">
              <a:latin typeface="Comic Sans MS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60CA24C7-AFC7-5645-9CB6-7EB1F01D84FF}" type="slidenum">
              <a:rPr lang="en-GB"/>
              <a:pPr eaLnBrk="1" hangingPunct="1"/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531813"/>
            <a:ext cx="8497192" cy="2592661"/>
          </a:xfrm>
        </p:spPr>
        <p:txBody>
          <a:bodyPr/>
          <a:lstStyle/>
          <a:p>
            <a:pPr eaLnBrk="1" hangingPunct="1"/>
            <a:r>
              <a:rPr lang="en-GB" b="1" dirty="0">
                <a:latin typeface="Comic Sans MS" charset="0"/>
              </a:rPr>
              <a:t>What are </a:t>
            </a:r>
            <a:r>
              <a:rPr lang="en-GB" b="1" dirty="0" smtClean="0">
                <a:latin typeface="Comic Sans MS" charset="0"/>
              </a:rPr>
              <a:t>fractions, </a:t>
            </a:r>
            <a:br>
              <a:rPr lang="en-GB" b="1" dirty="0" smtClean="0">
                <a:latin typeface="Comic Sans MS" charset="0"/>
              </a:rPr>
            </a:br>
            <a:r>
              <a:rPr lang="en-GB" b="1" dirty="0" err="1" smtClean="0">
                <a:latin typeface="Comic Sans MS" charset="0"/>
              </a:rPr>
              <a:t>decimals,and</a:t>
            </a:r>
            <a:r>
              <a:rPr lang="en-GB" b="1" dirty="0" smtClean="0">
                <a:latin typeface="Comic Sans MS" charset="0"/>
              </a:rPr>
              <a:t> </a:t>
            </a:r>
            <a:r>
              <a:rPr lang="en-GB" b="1" dirty="0" err="1" smtClean="0">
                <a:latin typeface="Comic Sans MS" charset="0"/>
              </a:rPr>
              <a:t>percents</a:t>
            </a:r>
            <a:r>
              <a:rPr lang="en-GB" b="1" dirty="0" smtClean="0">
                <a:latin typeface="Comic Sans MS" charset="0"/>
              </a:rPr>
              <a:t>?</a:t>
            </a:r>
            <a:endParaRPr lang="en-GB" b="1" dirty="0">
              <a:latin typeface="Comic Sans MS" charset="0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2132856"/>
            <a:ext cx="8640960" cy="36004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20000"/>
              </a:lnSpc>
            </a:pPr>
            <a:r>
              <a:rPr lang="en-GB" sz="2800" dirty="0">
                <a:latin typeface="Comic Sans MS" charset="0"/>
              </a:rPr>
              <a:t>Fractions, decimals and </a:t>
            </a:r>
            <a:r>
              <a:rPr lang="en-GB" sz="2800" dirty="0" err="1" smtClean="0">
                <a:latin typeface="Comic Sans MS" charset="0"/>
              </a:rPr>
              <a:t>percents</a:t>
            </a:r>
            <a:r>
              <a:rPr lang="en-GB" sz="2800" dirty="0" smtClean="0">
                <a:latin typeface="Comic Sans MS" charset="0"/>
              </a:rPr>
              <a:t> </a:t>
            </a:r>
            <a:r>
              <a:rPr lang="en-GB" sz="2800" dirty="0">
                <a:latin typeface="Comic Sans MS" charset="0"/>
              </a:rPr>
              <a:t>are different ways of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representing </a:t>
            </a:r>
            <a:r>
              <a:rPr lang="en-GB" sz="2800" dirty="0" smtClean="0">
                <a:latin typeface="Comic Sans MS" charset="0"/>
              </a:rPr>
              <a:t>part of a </a:t>
            </a:r>
            <a:r>
              <a:rPr lang="en-GB" sz="2800" dirty="0" smtClean="0">
                <a:solidFill>
                  <a:srgbClr val="3366FF"/>
                </a:solidFill>
                <a:latin typeface="Comic Sans MS" charset="0"/>
              </a:rPr>
              <a:t>whole</a:t>
            </a:r>
            <a:r>
              <a:rPr lang="en-GB" sz="2800" dirty="0" smtClean="0">
                <a:latin typeface="Comic Sans MS" charset="0"/>
              </a:rPr>
              <a:t>. </a:t>
            </a:r>
            <a:endParaRPr lang="en-GB" sz="2800" dirty="0">
              <a:latin typeface="Comic Sans MS" charset="0"/>
            </a:endParaRPr>
          </a:p>
          <a:p>
            <a:pPr eaLnBrk="1" hangingPunct="1">
              <a:lnSpc>
                <a:spcPct val="120000"/>
              </a:lnSpc>
            </a:pPr>
            <a:endParaRPr lang="en-GB" sz="2800" dirty="0">
              <a:latin typeface="Comic Sans MS" charset="0"/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GB" sz="2800" dirty="0" smtClean="0">
                <a:latin typeface="Comic Sans MS" charset="0"/>
              </a:rPr>
              <a:t>We </a:t>
            </a:r>
            <a:r>
              <a:rPr lang="en-GB" sz="2800" dirty="0">
                <a:latin typeface="Comic Sans MS" charset="0"/>
              </a:rPr>
              <a:t>could say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50%</a:t>
            </a:r>
            <a:r>
              <a:rPr lang="en-GB" sz="2800" dirty="0">
                <a:latin typeface="Comic Sans MS" charset="0"/>
              </a:rPr>
              <a:t> of something,  or </a:t>
            </a:r>
            <a:r>
              <a:rPr lang="en-GB" sz="2800" dirty="0" smtClean="0">
                <a:solidFill>
                  <a:srgbClr val="3366FF"/>
                </a:solidFill>
                <a:latin typeface="Comic Sans MS" charset="0"/>
              </a:rPr>
              <a:t>½,</a:t>
            </a:r>
            <a:r>
              <a:rPr lang="en-GB" sz="2800" dirty="0" smtClean="0">
                <a:latin typeface="Comic Sans MS" charset="0"/>
              </a:rPr>
              <a:t> </a:t>
            </a:r>
            <a:r>
              <a:rPr lang="en-GB" sz="2800" dirty="0">
                <a:latin typeface="Comic Sans MS" charset="0"/>
              </a:rPr>
              <a:t>or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0.5.</a:t>
            </a:r>
            <a:r>
              <a:rPr lang="en-GB" sz="2800" dirty="0">
                <a:latin typeface="Comic Sans MS" charset="0"/>
              </a:rPr>
              <a:t> These are all the </a:t>
            </a:r>
            <a:r>
              <a:rPr lang="en-GB" sz="2800" dirty="0">
                <a:solidFill>
                  <a:srgbClr val="3366FF"/>
                </a:solidFill>
                <a:latin typeface="Comic Sans MS" charset="0"/>
              </a:rPr>
              <a:t>same quantity</a:t>
            </a:r>
            <a:r>
              <a:rPr lang="en-GB" sz="2800" dirty="0">
                <a:latin typeface="Comic Sans MS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n-GB" sz="2800" dirty="0">
              <a:latin typeface="Comic Sans MS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DA85A4FE-82E4-484F-87CD-84ACCC313559}" type="slidenum">
              <a:rPr lang="en-GB"/>
              <a:pPr eaLnBrk="1" hangingPunct="1"/>
              <a:t>3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4893762"/>
            <a:ext cx="2388096" cy="1810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6870700" cy="771525"/>
          </a:xfrm>
        </p:spPr>
        <p:txBody>
          <a:bodyPr/>
          <a:lstStyle/>
          <a:p>
            <a:pPr eaLnBrk="1" hangingPunct="1"/>
            <a:r>
              <a:rPr lang="en-GB" b="1" dirty="0">
                <a:latin typeface="Comic Sans MS" charset="0"/>
              </a:rPr>
              <a:t>What are fractions?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4403725" cy="485775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100" dirty="0">
                <a:latin typeface="Comic Sans MS" charset="0"/>
              </a:rPr>
              <a:t>A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fraction </a:t>
            </a:r>
            <a:r>
              <a:rPr lang="en-GB" sz="2100" dirty="0">
                <a:latin typeface="Comic Sans MS" charset="0"/>
              </a:rPr>
              <a:t>describes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part of a whole </a:t>
            </a:r>
            <a:r>
              <a:rPr lang="en-GB" sz="2100" dirty="0">
                <a:latin typeface="Comic Sans MS" charset="0"/>
              </a:rPr>
              <a:t>when the whole is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cut into equal parts.</a:t>
            </a:r>
          </a:p>
          <a:p>
            <a:pPr eaLnBrk="1" hangingPunct="1">
              <a:buFontTx/>
              <a:buNone/>
            </a:pPr>
            <a:endParaRPr lang="en-GB" sz="2100" dirty="0">
              <a:solidFill>
                <a:srgbClr val="3366FF"/>
              </a:solidFill>
              <a:latin typeface="Comic Sans MS" charset="0"/>
            </a:endParaRPr>
          </a:p>
          <a:p>
            <a:r>
              <a:rPr lang="en-GB" sz="2100" dirty="0">
                <a:latin typeface="Comic Sans MS" charset="0"/>
              </a:rPr>
              <a:t>This </a:t>
            </a:r>
            <a:r>
              <a:rPr lang="en-GB" sz="2100" dirty="0" smtClean="0">
                <a:latin typeface="Comic Sans MS" charset="0"/>
              </a:rPr>
              <a:t>circle has </a:t>
            </a:r>
            <a:r>
              <a:rPr lang="en-GB" sz="2100" dirty="0">
                <a:latin typeface="Comic Sans MS" charset="0"/>
              </a:rPr>
              <a:t>been cut into </a:t>
            </a:r>
            <a:r>
              <a:rPr lang="en-GB" sz="2100" dirty="0" smtClean="0">
                <a:solidFill>
                  <a:srgbClr val="513EFF"/>
                </a:solidFill>
                <a:latin typeface="Comic Sans MS" charset="0"/>
              </a:rPr>
              <a:t>four equal </a:t>
            </a:r>
            <a:r>
              <a:rPr lang="en-GB" sz="2100" dirty="0">
                <a:solidFill>
                  <a:srgbClr val="513EFF"/>
                </a:solidFill>
                <a:latin typeface="Comic Sans MS" charset="0"/>
              </a:rPr>
              <a:t>parts</a:t>
            </a:r>
            <a:r>
              <a:rPr lang="en-GB" sz="2100" dirty="0">
                <a:latin typeface="Comic Sans MS" charset="0"/>
              </a:rPr>
              <a:t>. </a:t>
            </a:r>
            <a:r>
              <a:rPr lang="en-GB" sz="2100" dirty="0" smtClean="0">
                <a:latin typeface="Comic Sans MS" charset="0"/>
              </a:rPr>
              <a:t>These equal parts are called </a:t>
            </a:r>
            <a:r>
              <a:rPr lang="en-GB" sz="2100" dirty="0" smtClean="0">
                <a:solidFill>
                  <a:srgbClr val="513EFF"/>
                </a:solidFill>
                <a:latin typeface="Comic Sans MS" charset="0"/>
              </a:rPr>
              <a:t>fourths</a:t>
            </a:r>
            <a:r>
              <a:rPr lang="en-GB" sz="2100" dirty="0" smtClean="0">
                <a:latin typeface="Comic Sans MS" charset="0"/>
              </a:rPr>
              <a:t>. </a:t>
            </a:r>
            <a:r>
              <a:rPr lang="en-GB" sz="2100" dirty="0">
                <a:latin typeface="Comic Sans MS" charset="0"/>
              </a:rPr>
              <a:t>A </a:t>
            </a:r>
            <a:r>
              <a:rPr lang="en-GB" sz="2100" dirty="0" smtClean="0">
                <a:latin typeface="Comic Sans MS" charset="0"/>
              </a:rPr>
              <a:t>fourth is </a:t>
            </a:r>
            <a:r>
              <a:rPr lang="en-GB" sz="2100" dirty="0">
                <a:latin typeface="Comic Sans MS" charset="0"/>
              </a:rPr>
              <a:t>written as</a:t>
            </a:r>
            <a:r>
              <a:rPr lang="en-GB" sz="2100" dirty="0" smtClean="0">
                <a:latin typeface="Comic Sans MS" charset="0"/>
              </a:rPr>
              <a:t>:  </a:t>
            </a:r>
            <a:r>
              <a:rPr lang="en-US" sz="2400" b="1" dirty="0" smtClean="0">
                <a:latin typeface="Lucida Grande"/>
                <a:ea typeface="Lucida Grande"/>
                <a:cs typeface="Lucida Grande"/>
              </a:rPr>
              <a:t>¼</a:t>
            </a:r>
          </a:p>
          <a:p>
            <a:pPr marL="0" indent="0">
              <a:buNone/>
            </a:pPr>
            <a:endParaRPr lang="en-GB" sz="2100" dirty="0">
              <a:latin typeface="Comic Sans MS" charset="0"/>
            </a:endParaRPr>
          </a:p>
          <a:p>
            <a:pPr eaLnBrk="1" hangingPunct="1"/>
            <a:r>
              <a:rPr lang="en-GB" sz="2100" dirty="0" smtClean="0">
                <a:latin typeface="Comic Sans MS" charset="0"/>
              </a:rPr>
              <a:t>The three red sections equal three fourths, which would be written as:  </a:t>
            </a:r>
            <a:r>
              <a:rPr lang="en-GB" sz="3000" dirty="0" smtClean="0">
                <a:solidFill>
                  <a:srgbClr val="513EFF"/>
                </a:solidFill>
                <a:latin typeface="Comic Sans MS" charset="0"/>
              </a:rPr>
              <a:t>¾</a:t>
            </a:r>
            <a:endParaRPr lang="en-GB" sz="3000" dirty="0">
              <a:solidFill>
                <a:srgbClr val="513EFF"/>
              </a:solidFill>
              <a:latin typeface="Comic Sans MS" charset="0"/>
            </a:endParaRPr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fld id="{06FF7BA9-E5D5-B041-ADEB-6BE222BAB39F}" type="slidenum">
              <a:rPr lang="en-GB"/>
              <a:pPr eaLnBrk="1" hangingPunct="1"/>
              <a:t>4</a:t>
            </a:fld>
            <a:endParaRPr lang="en-GB" dirty="0"/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-103188" y="3246438"/>
            <a:ext cx="371476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sz="1700">
                <a:latin typeface="Arial" charset="0"/>
              </a:rPr>
              <a:t> </a:t>
            </a:r>
            <a:r>
              <a:rPr lang="en-GB">
                <a:latin typeface="Arial" charset="0"/>
              </a:rPr>
              <a:t> 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3341618108"/>
              </p:ext>
            </p:extLst>
          </p:nvPr>
        </p:nvGraphicFramePr>
        <p:xfrm>
          <a:off x="5220072" y="1556792"/>
          <a:ext cx="345638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40152" y="2492896"/>
            <a:ext cx="1080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dirty="0" smtClean="0">
                <a:latin typeface="Lucida Grande"/>
                <a:ea typeface="Lucida Grande"/>
                <a:cs typeface="Lucida Grande"/>
              </a:rPr>
              <a:t>¼</a:t>
            </a:r>
            <a:endParaRPr lang="en-US" sz="45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1556792"/>
            <a:ext cx="3240360" cy="1368152"/>
          </a:xfrm>
        </p:spPr>
        <p:txBody>
          <a:bodyPr>
            <a:noAutofit/>
          </a:bodyPr>
          <a:lstStyle/>
          <a:p>
            <a:pPr algn="l"/>
            <a:r>
              <a:rPr lang="en-US" sz="50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5000" b="1" dirty="0" smtClean="0">
                <a:solidFill>
                  <a:srgbClr val="513EFF"/>
                </a:solidFill>
              </a:rPr>
              <a:t> </a:t>
            </a:r>
            <a:r>
              <a:rPr lang="en-US" sz="5000" b="1" dirty="0" smtClean="0"/>
              <a:t>Fractions</a:t>
            </a:r>
            <a:br>
              <a:rPr lang="en-US" sz="5000" b="1" dirty="0" smtClean="0"/>
            </a:br>
            <a:endParaRPr lang="en-US" sz="5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60" y="332657"/>
            <a:ext cx="8075240" cy="1584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Fractions can be converted into other forms…</a:t>
            </a:r>
            <a:endParaRPr lang="en-US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F4DE0-315B-B04B-9EF7-0E78890076B1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16216" y="5373216"/>
            <a:ext cx="2267744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/>
              <a:t>                      Decimals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11560" y="5301208"/>
            <a:ext cx="223224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</a:t>
            </a:r>
            <a:r>
              <a:rPr lang="en-US" sz="4000" b="1" dirty="0" err="1" smtClean="0">
                <a:solidFill>
                  <a:srgbClr val="000000"/>
                </a:solidFill>
              </a:rPr>
              <a:t>Percents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15" name="Left-Right Arrow 14"/>
          <p:cNvSpPr/>
          <p:nvPr/>
        </p:nvSpPr>
        <p:spPr>
          <a:xfrm>
            <a:off x="2987824" y="5589240"/>
            <a:ext cx="3312368" cy="718993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Left-Right Arrow 16"/>
          <p:cNvSpPr/>
          <p:nvPr/>
        </p:nvSpPr>
        <p:spPr>
          <a:xfrm rot="7235151">
            <a:off x="841583" y="3359011"/>
            <a:ext cx="3285652" cy="860820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Left-Right Arrow 17"/>
          <p:cNvSpPr/>
          <p:nvPr/>
        </p:nvSpPr>
        <p:spPr>
          <a:xfrm rot="3388708">
            <a:off x="5228283" y="3392252"/>
            <a:ext cx="3474955" cy="866709"/>
          </a:xfrm>
          <a:prstGeom prst="leftRight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89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712968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GB" sz="5000" b="1" dirty="0" smtClean="0">
                <a:latin typeface="Times New Roman"/>
                <a:cs typeface="Times New Roman"/>
              </a:rPr>
              <a:t>Same Value Different Forms</a:t>
            </a:r>
            <a:endParaRPr lang="en-GB" sz="5000" b="1" dirty="0">
              <a:latin typeface="Times New Roman"/>
              <a:cs typeface="Times New Roman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72816"/>
            <a:ext cx="7961312" cy="954087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GB" sz="18000" dirty="0">
                <a:latin typeface="Times New Roman"/>
                <a:cs typeface="Times New Roman"/>
              </a:rPr>
              <a:t>A </a:t>
            </a:r>
            <a:r>
              <a:rPr lang="en-GB" sz="18000" dirty="0">
                <a:solidFill>
                  <a:srgbClr val="0000FF"/>
                </a:solidFill>
                <a:latin typeface="Times New Roman"/>
                <a:cs typeface="Times New Roman"/>
              </a:rPr>
              <a:t>same value </a:t>
            </a:r>
            <a:r>
              <a:rPr lang="en-GB" sz="18000" dirty="0">
                <a:latin typeface="Times New Roman"/>
                <a:cs typeface="Times New Roman"/>
              </a:rPr>
              <a:t>can be written in </a:t>
            </a:r>
            <a:r>
              <a:rPr lang="en-GB" sz="18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different forms</a:t>
            </a:r>
            <a:r>
              <a:rPr lang="en-GB" sz="18000" dirty="0">
                <a:latin typeface="Times New Roman"/>
                <a:cs typeface="Times New Roman"/>
              </a:rPr>
              <a:t>. For example</a:t>
            </a:r>
            <a:r>
              <a:rPr lang="en-GB" sz="18000" dirty="0" smtClean="0">
                <a:latin typeface="Times New Roman"/>
                <a:cs typeface="Times New Roman"/>
              </a:rPr>
              <a:t>: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endParaRPr lang="en-GB" sz="24000" dirty="0" smtClean="0">
              <a:solidFill>
                <a:srgbClr val="3366FF"/>
              </a:solidFill>
              <a:latin typeface="Times New Roman"/>
              <a:cs typeface="Times New Roman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GB" sz="24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½</a:t>
            </a:r>
            <a:r>
              <a:rPr lang="en-GB" sz="24000" dirty="0" smtClean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GB" sz="12000" dirty="0" smtClean="0">
                <a:latin typeface="Times New Roman"/>
                <a:cs typeface="Times New Roman"/>
              </a:rPr>
              <a:t>fraction</a:t>
            </a:r>
          </a:p>
          <a:p>
            <a:pPr algn="ctr" eaLnBrk="1" hangingPunct="1">
              <a:buFontTx/>
              <a:buNone/>
            </a:pPr>
            <a:r>
              <a:rPr lang="en-GB" sz="24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.5 </a:t>
            </a:r>
            <a:r>
              <a:rPr lang="en-GB" sz="12000" dirty="0" smtClean="0">
                <a:latin typeface="Times New Roman"/>
                <a:cs typeface="Times New Roman"/>
              </a:rPr>
              <a:t>decimal</a:t>
            </a:r>
          </a:p>
          <a:p>
            <a:pPr algn="ctr" eaLnBrk="1" hangingPunct="1">
              <a:buFontTx/>
              <a:buNone/>
            </a:pPr>
            <a:r>
              <a:rPr lang="en-GB" sz="24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50% </a:t>
            </a:r>
            <a:r>
              <a:rPr lang="en-GB" sz="120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percent</a:t>
            </a:r>
            <a:endParaRPr lang="en-GB" sz="120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eaLnBrk="1" hangingPunct="1">
              <a:buFontTx/>
              <a:buNone/>
            </a:pPr>
            <a:endParaRPr lang="en-GB" sz="3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en-GB" sz="6000" b="1" dirty="0" smtClean="0">
                <a:latin typeface="Times New Roman"/>
                <a:cs typeface="Times New Roman"/>
              </a:rPr>
              <a:t> Convert a fraction </a:t>
            </a:r>
          </a:p>
          <a:p>
            <a:pPr marL="0" indent="0" algn="ctr">
              <a:lnSpc>
                <a:spcPct val="50000"/>
              </a:lnSpc>
              <a:spcBef>
                <a:spcPct val="50000"/>
              </a:spcBef>
              <a:buNone/>
            </a:pPr>
            <a:r>
              <a:rPr lang="en-GB" sz="6000" b="1" dirty="0" smtClean="0">
                <a:latin typeface="Times New Roman"/>
                <a:cs typeface="Times New Roman"/>
              </a:rPr>
              <a:t>into a decimal </a:t>
            </a:r>
          </a:p>
          <a:p>
            <a:pPr marL="0" indent="0" algn="ctr">
              <a:spcBef>
                <a:spcPct val="50000"/>
              </a:spcBef>
              <a:buNone/>
            </a:pPr>
            <a:endParaRPr lang="en-GB" sz="3500" b="1" dirty="0">
              <a:solidFill>
                <a:srgbClr val="3366FF"/>
              </a:solidFill>
              <a:latin typeface="Verdana" charset="0"/>
            </a:endParaRPr>
          </a:p>
          <a:p>
            <a:pPr marL="0" indent="0" algn="ctr">
              <a:lnSpc>
                <a:spcPct val="110000"/>
              </a:lnSpc>
              <a:spcBef>
                <a:spcPct val="50000"/>
              </a:spcBef>
              <a:buNone/>
            </a:pP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Divide</a:t>
            </a:r>
            <a:r>
              <a:rPr lang="en-GB" sz="3500" b="1" dirty="0" smtClean="0">
                <a:latin typeface="Verdana" charset="0"/>
              </a:rPr>
              <a:t> the top of the fraction(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numerator</a:t>
            </a:r>
            <a:r>
              <a:rPr lang="en-GB" sz="3500" b="1" dirty="0" smtClean="0">
                <a:latin typeface="Verdana" charset="0"/>
              </a:rPr>
              <a:t>) 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by</a:t>
            </a:r>
            <a:r>
              <a:rPr lang="en-GB" sz="3500" b="1" dirty="0" smtClean="0">
                <a:latin typeface="Verdana" charset="0"/>
              </a:rPr>
              <a:t> the bottom (</a:t>
            </a:r>
            <a:r>
              <a:rPr lang="en-GB" sz="3500" b="1" dirty="0" smtClean="0">
                <a:solidFill>
                  <a:srgbClr val="0000FF"/>
                </a:solidFill>
                <a:latin typeface="Verdana" charset="0"/>
              </a:rPr>
              <a:t>denominator</a:t>
            </a:r>
            <a:r>
              <a:rPr lang="en-GB" sz="3500" b="1" dirty="0" smtClean="0">
                <a:latin typeface="Verdana" charset="0"/>
              </a:rPr>
              <a:t>) of the fraction: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latin typeface="Verdana" charset="0"/>
              </a:rPr>
              <a:t>	         </a:t>
            </a:r>
            <a:r>
              <a:rPr lang="en-GB" sz="3600" b="1" dirty="0" smtClean="0">
                <a:latin typeface="Verdana" charset="0"/>
              </a:rPr>
              <a:t>½ =  1</a:t>
            </a:r>
            <a:r>
              <a:rPr lang="en-GB" sz="3600" b="1" dirty="0" smtClean="0">
                <a:solidFill>
                  <a:srgbClr val="0000FF"/>
                </a:solidFill>
                <a:latin typeface="Verdana" charset="0"/>
              </a:rPr>
              <a:t>÷</a:t>
            </a:r>
            <a:r>
              <a:rPr lang="en-GB" sz="3600" b="1" dirty="0" smtClean="0">
                <a:latin typeface="Verdana" charset="0"/>
              </a:rPr>
              <a:t>2 = 0.5</a:t>
            </a:r>
            <a:r>
              <a:rPr lang="en-GB" b="1" dirty="0" smtClean="0">
                <a:latin typeface="Verdana" charset="0"/>
              </a:rPr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463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500" b="1" dirty="0" smtClean="0">
                <a:latin typeface="Times New Roman"/>
                <a:cs typeface="Times New Roman"/>
              </a:rPr>
              <a:t>Time to try converting a fraction into a decimal</a:t>
            </a:r>
            <a:r>
              <a:rPr lang="en-US" sz="5500" b="1" dirty="0">
                <a:latin typeface="Times New Roman"/>
                <a:cs typeface="Times New Roman"/>
                <a:sym typeface="Wingdings"/>
              </a:rPr>
              <a:t>.</a:t>
            </a:r>
            <a:endParaRPr lang="en-US" sz="55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348880"/>
            <a:ext cx="8424935" cy="3805883"/>
          </a:xfrm>
        </p:spPr>
        <p:txBody>
          <a:bodyPr/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Fraction to convert = </a:t>
            </a:r>
            <a:r>
              <a:rPr lang="en-GB" sz="2800" b="1" dirty="0" smtClean="0">
                <a:solidFill>
                  <a:srgbClr val="0000FF"/>
                </a:solidFill>
                <a:latin typeface="Verdana" charset="0"/>
              </a:rPr>
              <a:t>3/4</a:t>
            </a:r>
            <a:r>
              <a:rPr lang="en-GB" sz="2800" b="1" dirty="0" smtClean="0">
                <a:solidFill>
                  <a:srgbClr val="000000"/>
                </a:solidFill>
                <a:latin typeface="Verdana" charset="0"/>
              </a:rPr>
              <a:t> 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Divide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3</a:t>
            </a:r>
            <a:r>
              <a:rPr lang="en-GB" sz="1600" b="1" dirty="0" smtClean="0">
                <a:solidFill>
                  <a:srgbClr val="000000"/>
                </a:solidFill>
                <a:latin typeface="Verdana" charset="0"/>
              </a:rPr>
              <a:t>(numerator)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÷ 4</a:t>
            </a:r>
            <a:r>
              <a:rPr lang="en-GB" sz="1600" b="1" dirty="0" smtClean="0">
                <a:solidFill>
                  <a:srgbClr val="000000"/>
                </a:solidFill>
                <a:latin typeface="Verdana" charset="0"/>
              </a:rPr>
              <a:t>(denominator)</a:t>
            </a:r>
          </a:p>
          <a:p>
            <a:pPr marL="514350" indent="-514350">
              <a:spcBef>
                <a:spcPct val="50000"/>
              </a:spcBef>
              <a:buAutoNum type="arabicPeriod" startAt="2"/>
            </a:pP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 Answer = .75</a:t>
            </a:r>
          </a:p>
          <a:p>
            <a:pPr marL="0" indent="0">
              <a:spcBef>
                <a:spcPct val="50000"/>
              </a:spcBef>
              <a:buNone/>
            </a:pPr>
            <a:endParaRPr lang="en-GB" b="1" dirty="0">
              <a:solidFill>
                <a:srgbClr val="000000"/>
              </a:solidFill>
              <a:latin typeface="Verdana" charset="0"/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3/4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 is </a:t>
            </a:r>
            <a:r>
              <a:rPr lang="en-GB" b="1" dirty="0" err="1" smtClean="0">
                <a:solidFill>
                  <a:srgbClr val="0000FF"/>
                </a:solidFill>
                <a:latin typeface="Verdana" charset="0"/>
              </a:rPr>
              <a:t>equivlent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 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to </a:t>
            </a:r>
            <a:r>
              <a:rPr lang="en-GB" b="1" dirty="0" smtClean="0">
                <a:solidFill>
                  <a:srgbClr val="0000FF"/>
                </a:solidFill>
                <a:latin typeface="Verdana" charset="0"/>
              </a:rPr>
              <a:t>.75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015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50000"/>
              </a:lnSpc>
              <a:spcBef>
                <a:spcPct val="50000"/>
              </a:spcBef>
            </a:pPr>
            <a:r>
              <a:rPr lang="en-GB" sz="6700" b="1" dirty="0" smtClean="0">
                <a:latin typeface="Verdana" charset="0"/>
              </a:rPr>
              <a:t> </a:t>
            </a:r>
            <a:br>
              <a:rPr lang="en-GB" sz="6700" b="1" dirty="0" smtClean="0">
                <a:latin typeface="Verdana" charset="0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>Convert a decimal</a:t>
            </a:r>
            <a:br>
              <a:rPr lang="en-GB" sz="6700" b="1" dirty="0" smtClean="0">
                <a:latin typeface="Times New Roman"/>
                <a:cs typeface="Times New Roman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/>
            </a:r>
            <a:br>
              <a:rPr lang="en-GB" sz="6700" b="1" dirty="0" smtClean="0">
                <a:latin typeface="Times New Roman"/>
                <a:cs typeface="Times New Roman"/>
              </a:rPr>
            </a:br>
            <a:r>
              <a:rPr lang="en-GB" sz="6700" b="1" dirty="0" smtClean="0">
                <a:latin typeface="Times New Roman"/>
                <a:cs typeface="Times New Roman"/>
              </a:rPr>
              <a:t>into a percentage </a:t>
            </a:r>
            <a:r>
              <a:rPr lang="en-GB" b="1" dirty="0" smtClean="0">
                <a:latin typeface="Verdana" charset="0"/>
              </a:rPr>
              <a:t/>
            </a:r>
            <a:br>
              <a:rPr lang="en-GB" b="1" dirty="0" smtClean="0">
                <a:latin typeface="Verdana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2736304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Multiply </a:t>
            </a:r>
            <a:r>
              <a:rPr lang="en-GB" b="1" dirty="0" smtClean="0">
                <a:latin typeface="Verdana" charset="0"/>
              </a:rPr>
              <a:t>the</a:t>
            </a: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 decimal </a:t>
            </a:r>
            <a:r>
              <a:rPr lang="en-GB" b="1" dirty="0" smtClean="0">
                <a:solidFill>
                  <a:srgbClr val="000000"/>
                </a:solidFill>
                <a:latin typeface="Verdana" charset="0"/>
              </a:rPr>
              <a:t>by</a:t>
            </a:r>
            <a:r>
              <a:rPr lang="en-GB" b="1" dirty="0" smtClean="0">
                <a:solidFill>
                  <a:srgbClr val="513EFF"/>
                </a:solidFill>
                <a:latin typeface="Verdana" charset="0"/>
              </a:rPr>
              <a:t> 100:</a:t>
            </a:r>
          </a:p>
          <a:p>
            <a:pPr marL="0" indent="0" algn="ctr">
              <a:spcBef>
                <a:spcPct val="50000"/>
              </a:spcBef>
              <a:buNone/>
            </a:pPr>
            <a:r>
              <a:rPr lang="en-GB" sz="3600" b="1" dirty="0" smtClean="0">
                <a:latin typeface="Verdana" charset="0"/>
              </a:rPr>
              <a:t>	        0.25 </a:t>
            </a:r>
            <a:r>
              <a:rPr lang="en-GB" sz="3600" b="1" dirty="0" smtClean="0">
                <a:solidFill>
                  <a:srgbClr val="0000FF"/>
                </a:solidFill>
                <a:latin typeface="Verdana" charset="0"/>
              </a:rPr>
              <a:t>x</a:t>
            </a:r>
            <a:r>
              <a:rPr lang="en-GB" sz="3600" b="1" dirty="0" smtClean="0">
                <a:latin typeface="Verdana" charset="0"/>
              </a:rPr>
              <a:t> 100 = 25%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9E625-D7BE-6146-A104-35393183E15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1763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18568</TotalTime>
  <Words>448</Words>
  <Application>Microsoft Office PowerPoint</Application>
  <PresentationFormat>On-screen Show (4:3)</PresentationFormat>
  <Paragraphs>103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Session Outcomes:</vt:lpstr>
      <vt:lpstr>What are fractions,  decimals,and percents?</vt:lpstr>
      <vt:lpstr>What are fractions?</vt:lpstr>
      <vt:lpstr>  Fractions </vt:lpstr>
      <vt:lpstr>Same Value Different Forms</vt:lpstr>
      <vt:lpstr>Slide 7</vt:lpstr>
      <vt:lpstr>Time to try converting a fraction into a decimal.</vt:lpstr>
      <vt:lpstr>  Convert a decimal  into a percentage  </vt:lpstr>
      <vt:lpstr>Time to try converting a decimal into a percent.</vt:lpstr>
      <vt:lpstr>Slide 11</vt:lpstr>
      <vt:lpstr>Slide 12</vt:lpstr>
      <vt:lpstr>WANT TO PLAY A COMPUTER GAME?</vt:lpstr>
    </vt:vector>
  </TitlesOfParts>
  <Company>Lincoln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Skills MATHS  - use common fractions, decimals and percentages</dc:title>
  <dc:subject>Functional Maths E3-L2</dc:subject>
  <dc:creator>Helen Holt</dc:creator>
  <cp:lastModifiedBy>jwalski</cp:lastModifiedBy>
  <cp:revision>107</cp:revision>
  <cp:lastPrinted>2012-04-16T02:56:52Z</cp:lastPrinted>
  <dcterms:created xsi:type="dcterms:W3CDTF">2009-08-20T12:54:14Z</dcterms:created>
  <dcterms:modified xsi:type="dcterms:W3CDTF">2013-10-29T11:37:36Z</dcterms:modified>
</cp:coreProperties>
</file>