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12"/>
  </p:handoutMasterIdLst>
  <p:sldIdLst>
    <p:sldId id="271" r:id="rId2"/>
    <p:sldId id="272" r:id="rId3"/>
    <p:sldId id="273" r:id="rId4"/>
    <p:sldId id="304" r:id="rId5"/>
    <p:sldId id="306" r:id="rId6"/>
    <p:sldId id="308" r:id="rId7"/>
    <p:sldId id="309" r:id="rId8"/>
    <p:sldId id="310" r:id="rId9"/>
    <p:sldId id="297" r:id="rId10"/>
    <p:sldId id="303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  <a:srgbClr val="00FF00"/>
    <a:srgbClr val="00FFFF"/>
    <a:srgbClr val="FF99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image" Target="../media/image18.wmf"/><Relationship Id="rId7" Type="http://schemas.openxmlformats.org/officeDocument/2006/relationships/image" Target="../media/image22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13" Type="http://schemas.openxmlformats.org/officeDocument/2006/relationships/image" Target="../media/image35.wmf"/><Relationship Id="rId18" Type="http://schemas.openxmlformats.org/officeDocument/2006/relationships/image" Target="../media/image40.wmf"/><Relationship Id="rId3" Type="http://schemas.openxmlformats.org/officeDocument/2006/relationships/image" Target="../media/image25.wmf"/><Relationship Id="rId7" Type="http://schemas.openxmlformats.org/officeDocument/2006/relationships/image" Target="../media/image29.wmf"/><Relationship Id="rId12" Type="http://schemas.openxmlformats.org/officeDocument/2006/relationships/image" Target="../media/image34.wmf"/><Relationship Id="rId17" Type="http://schemas.openxmlformats.org/officeDocument/2006/relationships/image" Target="../media/image39.wmf"/><Relationship Id="rId2" Type="http://schemas.openxmlformats.org/officeDocument/2006/relationships/image" Target="../media/image24.wmf"/><Relationship Id="rId16" Type="http://schemas.openxmlformats.org/officeDocument/2006/relationships/image" Target="../media/image38.wmf"/><Relationship Id="rId1" Type="http://schemas.openxmlformats.org/officeDocument/2006/relationships/image" Target="../media/image17.wmf"/><Relationship Id="rId6" Type="http://schemas.openxmlformats.org/officeDocument/2006/relationships/image" Target="../media/image28.wmf"/><Relationship Id="rId11" Type="http://schemas.openxmlformats.org/officeDocument/2006/relationships/image" Target="../media/image33.wmf"/><Relationship Id="rId5" Type="http://schemas.openxmlformats.org/officeDocument/2006/relationships/image" Target="../media/image27.wmf"/><Relationship Id="rId15" Type="http://schemas.openxmlformats.org/officeDocument/2006/relationships/image" Target="../media/image37.wmf"/><Relationship Id="rId10" Type="http://schemas.openxmlformats.org/officeDocument/2006/relationships/image" Target="../media/image32.wmf"/><Relationship Id="rId4" Type="http://schemas.openxmlformats.org/officeDocument/2006/relationships/image" Target="../media/image26.wmf"/><Relationship Id="rId9" Type="http://schemas.openxmlformats.org/officeDocument/2006/relationships/image" Target="../media/image31.wmf"/><Relationship Id="rId14" Type="http://schemas.openxmlformats.org/officeDocument/2006/relationships/image" Target="../media/image3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FA8F642-D270-4DED-AC90-FCA8EC2D56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207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8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29699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00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01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02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03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704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06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07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08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09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0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1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2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3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4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5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6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7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8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9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720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1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2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3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4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5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6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7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8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9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30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31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32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33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34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9735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29736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37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9738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9739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9740" name="Rectangle 4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9741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9742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1FB5FDD-0FBB-4A57-A9CB-E3CDB38BBA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B2A85C-B9EC-40E5-8B14-E46E7B8A29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05C566-4BAF-4FA4-A155-1B947EFBD8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A105DD5-861B-41AA-B34E-2DB61B8737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46255322-4F33-48EA-9C2E-9615D72FE8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9FFBB0-F780-453E-BE61-263D0D21BF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E20B42-3C2E-4FE2-BFE7-37D1DF14DA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47DF6F-AFA2-4186-8154-35D269A8F1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172FE6-F6F1-4ED5-9523-E223D23D0C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42F581-C53E-460F-80B7-CFA12B3EA7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E51D46-31B9-4D9A-9D44-AEF08F3365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EE0603-EDF4-4693-895F-FA52EEEC26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294524-1473-4775-8454-DB93F1563D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2867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7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7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7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7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68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8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8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8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8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8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8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8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8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8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9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9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9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9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9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9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69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9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9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9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0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0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0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0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0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0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0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0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0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0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1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871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2871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1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8714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8715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716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28717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28718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3305F3BA-D167-45F0-BF68-85CE43FBDC4B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5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6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5.wmf"/><Relationship Id="rId5" Type="http://schemas.openxmlformats.org/officeDocument/2006/relationships/oleObject" Target="../embeddings/oleObject43.bin"/><Relationship Id="rId4" Type="http://schemas.openxmlformats.org/officeDocument/2006/relationships/image" Target="../media/image44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8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oleObject" Target="../embeddings/oleObject12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15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image" Target="../media/image20.wmf"/><Relationship Id="rId18" Type="http://schemas.openxmlformats.org/officeDocument/2006/relationships/oleObject" Target="../embeddings/oleObject20.bin"/><Relationship Id="rId3" Type="http://schemas.openxmlformats.org/officeDocument/2006/relationships/image" Target="../media/image1.png"/><Relationship Id="rId7" Type="http://schemas.openxmlformats.org/officeDocument/2006/relationships/image" Target="../media/image17.wmf"/><Relationship Id="rId12" Type="http://schemas.openxmlformats.org/officeDocument/2006/relationships/oleObject" Target="../embeddings/oleObject17.bin"/><Relationship Id="rId17" Type="http://schemas.openxmlformats.org/officeDocument/2006/relationships/image" Target="../media/image22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9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4.bin"/><Relationship Id="rId11" Type="http://schemas.openxmlformats.org/officeDocument/2006/relationships/image" Target="../media/image19.wmf"/><Relationship Id="rId5" Type="http://schemas.openxmlformats.org/officeDocument/2006/relationships/image" Target="../media/image16.wmf"/><Relationship Id="rId15" Type="http://schemas.openxmlformats.org/officeDocument/2006/relationships/image" Target="../media/image21.wmf"/><Relationship Id="rId10" Type="http://schemas.openxmlformats.org/officeDocument/2006/relationships/oleObject" Target="../embeddings/oleObject16.bin"/><Relationship Id="rId19" Type="http://schemas.openxmlformats.org/officeDocument/2006/relationships/image" Target="../media/image23.wmf"/><Relationship Id="rId4" Type="http://schemas.openxmlformats.org/officeDocument/2006/relationships/oleObject" Target="../embeddings/oleObject13.bin"/><Relationship Id="rId9" Type="http://schemas.openxmlformats.org/officeDocument/2006/relationships/image" Target="../media/image18.wmf"/><Relationship Id="rId14" Type="http://schemas.openxmlformats.org/officeDocument/2006/relationships/oleObject" Target="../embeddings/oleObject18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13" Type="http://schemas.openxmlformats.org/officeDocument/2006/relationships/oleObject" Target="../embeddings/oleObject26.bin"/><Relationship Id="rId18" Type="http://schemas.openxmlformats.org/officeDocument/2006/relationships/image" Target="../media/image30.wmf"/><Relationship Id="rId26" Type="http://schemas.openxmlformats.org/officeDocument/2006/relationships/image" Target="../media/image34.wmf"/><Relationship Id="rId3" Type="http://schemas.openxmlformats.org/officeDocument/2006/relationships/oleObject" Target="../embeddings/oleObject21.bin"/><Relationship Id="rId21" Type="http://schemas.openxmlformats.org/officeDocument/2006/relationships/oleObject" Target="../embeddings/oleObject30.bin"/><Relationship Id="rId34" Type="http://schemas.openxmlformats.org/officeDocument/2006/relationships/image" Target="../media/image38.wmf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27.wmf"/><Relationship Id="rId17" Type="http://schemas.openxmlformats.org/officeDocument/2006/relationships/oleObject" Target="../embeddings/oleObject28.bin"/><Relationship Id="rId25" Type="http://schemas.openxmlformats.org/officeDocument/2006/relationships/oleObject" Target="../embeddings/oleObject32.bin"/><Relationship Id="rId33" Type="http://schemas.openxmlformats.org/officeDocument/2006/relationships/oleObject" Target="../embeddings/oleObject36.bin"/><Relationship Id="rId38" Type="http://schemas.openxmlformats.org/officeDocument/2006/relationships/image" Target="../media/image40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9.wmf"/><Relationship Id="rId20" Type="http://schemas.openxmlformats.org/officeDocument/2006/relationships/image" Target="../media/image31.wmf"/><Relationship Id="rId29" Type="http://schemas.openxmlformats.org/officeDocument/2006/relationships/oleObject" Target="../embeddings/oleObject34.bin"/><Relationship Id="rId1" Type="http://schemas.openxmlformats.org/officeDocument/2006/relationships/vmlDrawing" Target="../drawings/vmlDrawing5.vml"/><Relationship Id="rId6" Type="http://schemas.openxmlformats.org/officeDocument/2006/relationships/image" Target="../media/image24.wmf"/><Relationship Id="rId11" Type="http://schemas.openxmlformats.org/officeDocument/2006/relationships/oleObject" Target="../embeddings/oleObject25.bin"/><Relationship Id="rId24" Type="http://schemas.openxmlformats.org/officeDocument/2006/relationships/image" Target="../media/image33.wmf"/><Relationship Id="rId32" Type="http://schemas.openxmlformats.org/officeDocument/2006/relationships/image" Target="../media/image37.wmf"/><Relationship Id="rId37" Type="http://schemas.openxmlformats.org/officeDocument/2006/relationships/oleObject" Target="../embeddings/oleObject38.bin"/><Relationship Id="rId5" Type="http://schemas.openxmlformats.org/officeDocument/2006/relationships/oleObject" Target="../embeddings/oleObject22.bin"/><Relationship Id="rId15" Type="http://schemas.openxmlformats.org/officeDocument/2006/relationships/oleObject" Target="../embeddings/oleObject27.bin"/><Relationship Id="rId23" Type="http://schemas.openxmlformats.org/officeDocument/2006/relationships/oleObject" Target="../embeddings/oleObject31.bin"/><Relationship Id="rId28" Type="http://schemas.openxmlformats.org/officeDocument/2006/relationships/image" Target="../media/image35.wmf"/><Relationship Id="rId36" Type="http://schemas.openxmlformats.org/officeDocument/2006/relationships/image" Target="../media/image39.wmf"/><Relationship Id="rId10" Type="http://schemas.openxmlformats.org/officeDocument/2006/relationships/image" Target="../media/image26.wmf"/><Relationship Id="rId19" Type="http://schemas.openxmlformats.org/officeDocument/2006/relationships/oleObject" Target="../embeddings/oleObject29.bin"/><Relationship Id="rId31" Type="http://schemas.openxmlformats.org/officeDocument/2006/relationships/oleObject" Target="../embeddings/oleObject35.bin"/><Relationship Id="rId4" Type="http://schemas.openxmlformats.org/officeDocument/2006/relationships/image" Target="../media/image17.wmf"/><Relationship Id="rId9" Type="http://schemas.openxmlformats.org/officeDocument/2006/relationships/oleObject" Target="../embeddings/oleObject24.bin"/><Relationship Id="rId14" Type="http://schemas.openxmlformats.org/officeDocument/2006/relationships/image" Target="../media/image28.wmf"/><Relationship Id="rId22" Type="http://schemas.openxmlformats.org/officeDocument/2006/relationships/image" Target="../media/image32.wmf"/><Relationship Id="rId27" Type="http://schemas.openxmlformats.org/officeDocument/2006/relationships/oleObject" Target="../embeddings/oleObject33.bin"/><Relationship Id="rId30" Type="http://schemas.openxmlformats.org/officeDocument/2006/relationships/image" Target="../media/image36.wmf"/><Relationship Id="rId35" Type="http://schemas.openxmlformats.org/officeDocument/2006/relationships/oleObject" Target="../embeddings/oleObject37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40.bin"/><Relationship Id="rId4" Type="http://schemas.openxmlformats.org/officeDocument/2006/relationships/image" Target="../media/image4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Objective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ompare </a:t>
            </a:r>
            <a:r>
              <a:rPr lang="en-US" dirty="0"/>
              <a:t>and order fractions and decimals.</a:t>
            </a:r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21" name="Text Box 33"/>
          <p:cNvSpPr txBox="1">
            <a:spLocks noChangeArrowheads="1"/>
          </p:cNvSpPr>
          <p:nvPr/>
        </p:nvSpPr>
        <p:spPr bwMode="auto">
          <a:xfrm>
            <a:off x="0" y="1143000"/>
            <a:ext cx="86661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Plot the numbers on a number line.  Then order them from least to greatest.</a:t>
            </a:r>
          </a:p>
        </p:txBody>
      </p:sp>
      <p:graphicFrame>
        <p:nvGraphicFramePr>
          <p:cNvPr id="63531" name="Object 43"/>
          <p:cNvGraphicFramePr>
            <a:graphicFrameLocks noChangeAspect="1"/>
          </p:cNvGraphicFramePr>
          <p:nvPr/>
        </p:nvGraphicFramePr>
        <p:xfrm>
          <a:off x="2116138" y="3105150"/>
          <a:ext cx="4624387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54" name="Equation" r:id="rId3" imgW="1587240" imgH="241200" progId="Equation.3">
                  <p:embed/>
                </p:oleObj>
              </mc:Choice>
              <mc:Fallback>
                <p:oleObj name="Equation" r:id="rId3" imgW="1587240" imgH="241200" progId="Equation.3">
                  <p:embed/>
                  <p:pic>
                    <p:nvPicPr>
                      <p:cNvPr id="0" name="Picture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6138" y="3105150"/>
                        <a:ext cx="4624387" cy="7239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532" name="Line 44"/>
          <p:cNvSpPr>
            <a:spLocks noChangeShapeType="1"/>
          </p:cNvSpPr>
          <p:nvPr/>
        </p:nvSpPr>
        <p:spPr bwMode="auto">
          <a:xfrm flipH="1">
            <a:off x="2590800" y="24384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33" name="Line 45"/>
          <p:cNvSpPr>
            <a:spLocks noChangeShapeType="1"/>
          </p:cNvSpPr>
          <p:nvPr/>
        </p:nvSpPr>
        <p:spPr bwMode="auto">
          <a:xfrm>
            <a:off x="4343400" y="25908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34" name="Line 46"/>
          <p:cNvSpPr>
            <a:spLocks noChangeShapeType="1"/>
          </p:cNvSpPr>
          <p:nvPr/>
        </p:nvSpPr>
        <p:spPr bwMode="auto">
          <a:xfrm>
            <a:off x="6019800" y="25908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46" name="Text Box 58"/>
          <p:cNvSpPr txBox="1">
            <a:spLocks noChangeArrowheads="1"/>
          </p:cNvSpPr>
          <p:nvPr/>
        </p:nvSpPr>
        <p:spPr bwMode="auto">
          <a:xfrm>
            <a:off x="2362200" y="5334000"/>
            <a:ext cx="3816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In order them from least to greatest.</a:t>
            </a:r>
          </a:p>
        </p:txBody>
      </p:sp>
      <p:sp>
        <p:nvSpPr>
          <p:cNvPr id="63547" name="Rectangle 59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39825"/>
          </a:xfrm>
        </p:spPr>
        <p:txBody>
          <a:bodyPr/>
          <a:lstStyle/>
          <a:p>
            <a:r>
              <a:rPr lang="en-US" sz="4000" u="sng"/>
              <a:t>Using a Number Line</a:t>
            </a:r>
          </a:p>
        </p:txBody>
      </p:sp>
      <p:sp>
        <p:nvSpPr>
          <p:cNvPr id="63548" name="Text Box 60"/>
          <p:cNvSpPr txBox="1">
            <a:spLocks noChangeArrowheads="1"/>
          </p:cNvSpPr>
          <p:nvPr/>
        </p:nvSpPr>
        <p:spPr bwMode="auto">
          <a:xfrm>
            <a:off x="152400" y="152400"/>
            <a:ext cx="1095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F      D</a:t>
            </a:r>
          </a:p>
        </p:txBody>
      </p:sp>
      <p:sp>
        <p:nvSpPr>
          <p:cNvPr id="63549" name="AutoShape 61"/>
          <p:cNvSpPr>
            <a:spLocks noChangeArrowheads="1"/>
          </p:cNvSpPr>
          <p:nvPr/>
        </p:nvSpPr>
        <p:spPr bwMode="auto">
          <a:xfrm>
            <a:off x="549275" y="265113"/>
            <a:ext cx="381000" cy="304800"/>
          </a:xfrm>
          <a:prstGeom prst="rightArrow">
            <a:avLst>
              <a:gd name="adj1" fmla="val 50000"/>
              <a:gd name="adj2" fmla="val 31250"/>
            </a:avLst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3552" name="Object 64"/>
          <p:cNvGraphicFramePr>
            <a:graphicFrameLocks noChangeAspect="1"/>
          </p:cNvGraphicFramePr>
          <p:nvPr/>
        </p:nvGraphicFramePr>
        <p:xfrm>
          <a:off x="2439988" y="1600200"/>
          <a:ext cx="3854450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55" name="Equation" r:id="rId5" imgW="1320480" imgH="393480" progId="Equation.3">
                  <p:embed/>
                </p:oleObj>
              </mc:Choice>
              <mc:Fallback>
                <p:oleObj name="Equation" r:id="rId5" imgW="1320480" imgH="393480" progId="Equation.3">
                  <p:embed/>
                  <p:pic>
                    <p:nvPicPr>
                      <p:cNvPr id="0" name="Picture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9988" y="1600200"/>
                        <a:ext cx="3854450" cy="95567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553" name="Object 65"/>
          <p:cNvGraphicFramePr>
            <a:graphicFrameLocks noChangeAspect="1"/>
          </p:cNvGraphicFramePr>
          <p:nvPr/>
        </p:nvGraphicFramePr>
        <p:xfrm>
          <a:off x="3505200" y="5867400"/>
          <a:ext cx="22606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56" name="Equation" r:id="rId7" imgW="1346040" imgH="393480" progId="Equation.3">
                  <p:embed/>
                </p:oleObj>
              </mc:Choice>
              <mc:Fallback>
                <p:oleObj name="Equation" r:id="rId7" imgW="1346040" imgH="393480" progId="Equation.3">
                  <p:embed/>
                  <p:pic>
                    <p:nvPicPr>
                      <p:cNvPr id="0" name="Picture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5867400"/>
                        <a:ext cx="2260600" cy="6604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554" name="Line 66"/>
          <p:cNvSpPr>
            <a:spLocks noChangeShapeType="1"/>
          </p:cNvSpPr>
          <p:nvPr/>
        </p:nvSpPr>
        <p:spPr bwMode="auto">
          <a:xfrm>
            <a:off x="457200" y="44196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55" name="Line 67"/>
          <p:cNvSpPr>
            <a:spLocks noChangeShapeType="1"/>
          </p:cNvSpPr>
          <p:nvPr/>
        </p:nvSpPr>
        <p:spPr bwMode="auto">
          <a:xfrm>
            <a:off x="457200" y="43434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56" name="Line 68"/>
          <p:cNvSpPr>
            <a:spLocks noChangeShapeType="1"/>
          </p:cNvSpPr>
          <p:nvPr/>
        </p:nvSpPr>
        <p:spPr bwMode="auto">
          <a:xfrm>
            <a:off x="914400" y="43434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57" name="Line 69"/>
          <p:cNvSpPr>
            <a:spLocks noChangeShapeType="1"/>
          </p:cNvSpPr>
          <p:nvPr/>
        </p:nvSpPr>
        <p:spPr bwMode="auto">
          <a:xfrm>
            <a:off x="838200" y="44196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58" name="Line 70"/>
          <p:cNvSpPr>
            <a:spLocks noChangeShapeType="1"/>
          </p:cNvSpPr>
          <p:nvPr/>
        </p:nvSpPr>
        <p:spPr bwMode="auto">
          <a:xfrm>
            <a:off x="1447800" y="43434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59" name="Line 71"/>
          <p:cNvSpPr>
            <a:spLocks noChangeShapeType="1"/>
          </p:cNvSpPr>
          <p:nvPr/>
        </p:nvSpPr>
        <p:spPr bwMode="auto">
          <a:xfrm>
            <a:off x="1447800" y="44196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60" name="Line 72"/>
          <p:cNvSpPr>
            <a:spLocks noChangeShapeType="1"/>
          </p:cNvSpPr>
          <p:nvPr/>
        </p:nvSpPr>
        <p:spPr bwMode="auto">
          <a:xfrm>
            <a:off x="1447800" y="43434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61" name="Line 73"/>
          <p:cNvSpPr>
            <a:spLocks noChangeShapeType="1"/>
          </p:cNvSpPr>
          <p:nvPr/>
        </p:nvSpPr>
        <p:spPr bwMode="auto">
          <a:xfrm>
            <a:off x="2057400" y="43434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62" name="Line 74"/>
          <p:cNvSpPr>
            <a:spLocks noChangeShapeType="1"/>
          </p:cNvSpPr>
          <p:nvPr/>
        </p:nvSpPr>
        <p:spPr bwMode="auto">
          <a:xfrm>
            <a:off x="2057400" y="44196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63" name="Line 75"/>
          <p:cNvSpPr>
            <a:spLocks noChangeShapeType="1"/>
          </p:cNvSpPr>
          <p:nvPr/>
        </p:nvSpPr>
        <p:spPr bwMode="auto">
          <a:xfrm>
            <a:off x="2057400" y="43434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64" name="Line 76"/>
          <p:cNvSpPr>
            <a:spLocks noChangeShapeType="1"/>
          </p:cNvSpPr>
          <p:nvPr/>
        </p:nvSpPr>
        <p:spPr bwMode="auto">
          <a:xfrm>
            <a:off x="2667000" y="43434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65" name="Line 77"/>
          <p:cNvSpPr>
            <a:spLocks noChangeShapeType="1"/>
          </p:cNvSpPr>
          <p:nvPr/>
        </p:nvSpPr>
        <p:spPr bwMode="auto">
          <a:xfrm>
            <a:off x="2667000" y="44196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66" name="Line 78"/>
          <p:cNvSpPr>
            <a:spLocks noChangeShapeType="1"/>
          </p:cNvSpPr>
          <p:nvPr/>
        </p:nvSpPr>
        <p:spPr bwMode="auto">
          <a:xfrm>
            <a:off x="2667000" y="43434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67" name="Line 79"/>
          <p:cNvSpPr>
            <a:spLocks noChangeShapeType="1"/>
          </p:cNvSpPr>
          <p:nvPr/>
        </p:nvSpPr>
        <p:spPr bwMode="auto">
          <a:xfrm>
            <a:off x="3276600" y="43434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68" name="Line 80"/>
          <p:cNvSpPr>
            <a:spLocks noChangeShapeType="1"/>
          </p:cNvSpPr>
          <p:nvPr/>
        </p:nvSpPr>
        <p:spPr bwMode="auto">
          <a:xfrm>
            <a:off x="3276600" y="44196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69" name="Line 81"/>
          <p:cNvSpPr>
            <a:spLocks noChangeShapeType="1"/>
          </p:cNvSpPr>
          <p:nvPr/>
        </p:nvSpPr>
        <p:spPr bwMode="auto">
          <a:xfrm>
            <a:off x="3276600" y="43434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70" name="Line 82"/>
          <p:cNvSpPr>
            <a:spLocks noChangeShapeType="1"/>
          </p:cNvSpPr>
          <p:nvPr/>
        </p:nvSpPr>
        <p:spPr bwMode="auto">
          <a:xfrm>
            <a:off x="3886200" y="43434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71" name="Line 83"/>
          <p:cNvSpPr>
            <a:spLocks noChangeShapeType="1"/>
          </p:cNvSpPr>
          <p:nvPr/>
        </p:nvSpPr>
        <p:spPr bwMode="auto">
          <a:xfrm>
            <a:off x="3886200" y="44196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72" name="Line 84"/>
          <p:cNvSpPr>
            <a:spLocks noChangeShapeType="1"/>
          </p:cNvSpPr>
          <p:nvPr/>
        </p:nvSpPr>
        <p:spPr bwMode="auto">
          <a:xfrm>
            <a:off x="3886200" y="43434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73" name="Line 85"/>
          <p:cNvSpPr>
            <a:spLocks noChangeShapeType="1"/>
          </p:cNvSpPr>
          <p:nvPr/>
        </p:nvSpPr>
        <p:spPr bwMode="auto">
          <a:xfrm>
            <a:off x="4495800" y="43434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74" name="Line 86"/>
          <p:cNvSpPr>
            <a:spLocks noChangeShapeType="1"/>
          </p:cNvSpPr>
          <p:nvPr/>
        </p:nvSpPr>
        <p:spPr bwMode="auto">
          <a:xfrm>
            <a:off x="4495800" y="44196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75" name="Line 87"/>
          <p:cNvSpPr>
            <a:spLocks noChangeShapeType="1"/>
          </p:cNvSpPr>
          <p:nvPr/>
        </p:nvSpPr>
        <p:spPr bwMode="auto">
          <a:xfrm>
            <a:off x="4495800" y="43434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76" name="Line 88"/>
          <p:cNvSpPr>
            <a:spLocks noChangeShapeType="1"/>
          </p:cNvSpPr>
          <p:nvPr/>
        </p:nvSpPr>
        <p:spPr bwMode="auto">
          <a:xfrm>
            <a:off x="5105400" y="43434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77" name="Line 89"/>
          <p:cNvSpPr>
            <a:spLocks noChangeShapeType="1"/>
          </p:cNvSpPr>
          <p:nvPr/>
        </p:nvSpPr>
        <p:spPr bwMode="auto">
          <a:xfrm>
            <a:off x="5105400" y="44196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78" name="Line 90"/>
          <p:cNvSpPr>
            <a:spLocks noChangeShapeType="1"/>
          </p:cNvSpPr>
          <p:nvPr/>
        </p:nvSpPr>
        <p:spPr bwMode="auto">
          <a:xfrm>
            <a:off x="5105400" y="43434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79" name="Line 91"/>
          <p:cNvSpPr>
            <a:spLocks noChangeShapeType="1"/>
          </p:cNvSpPr>
          <p:nvPr/>
        </p:nvSpPr>
        <p:spPr bwMode="auto">
          <a:xfrm>
            <a:off x="5715000" y="4419600"/>
            <a:ext cx="2971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80" name="Line 92"/>
          <p:cNvSpPr>
            <a:spLocks noChangeShapeType="1"/>
          </p:cNvSpPr>
          <p:nvPr/>
        </p:nvSpPr>
        <p:spPr bwMode="auto">
          <a:xfrm>
            <a:off x="5638800" y="43434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81" name="Line 93"/>
          <p:cNvSpPr>
            <a:spLocks noChangeShapeType="1"/>
          </p:cNvSpPr>
          <p:nvPr/>
        </p:nvSpPr>
        <p:spPr bwMode="auto">
          <a:xfrm>
            <a:off x="6096000" y="43434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82" name="Text Box 94"/>
          <p:cNvSpPr txBox="1">
            <a:spLocks noChangeArrowheads="1"/>
          </p:cNvSpPr>
          <p:nvPr/>
        </p:nvSpPr>
        <p:spPr bwMode="auto">
          <a:xfrm>
            <a:off x="228600" y="46482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b="1"/>
              <a:t>0</a:t>
            </a:r>
          </a:p>
        </p:txBody>
      </p:sp>
      <p:sp>
        <p:nvSpPr>
          <p:cNvPr id="63583" name="Text Box 95"/>
          <p:cNvSpPr txBox="1">
            <a:spLocks noChangeArrowheads="1"/>
          </p:cNvSpPr>
          <p:nvPr/>
        </p:nvSpPr>
        <p:spPr bwMode="auto">
          <a:xfrm>
            <a:off x="3124200" y="4648200"/>
            <a:ext cx="501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b="1"/>
              <a:t>0.5</a:t>
            </a:r>
          </a:p>
        </p:txBody>
      </p:sp>
      <p:sp>
        <p:nvSpPr>
          <p:cNvPr id="63584" name="Text Box 96"/>
          <p:cNvSpPr txBox="1">
            <a:spLocks noChangeArrowheads="1"/>
          </p:cNvSpPr>
          <p:nvPr/>
        </p:nvSpPr>
        <p:spPr bwMode="auto">
          <a:xfrm>
            <a:off x="5943600" y="46482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b="1"/>
              <a:t>1</a:t>
            </a:r>
          </a:p>
        </p:txBody>
      </p:sp>
      <p:sp>
        <p:nvSpPr>
          <p:cNvPr id="63585" name="Line 97"/>
          <p:cNvSpPr>
            <a:spLocks noChangeShapeType="1"/>
          </p:cNvSpPr>
          <p:nvPr/>
        </p:nvSpPr>
        <p:spPr bwMode="auto">
          <a:xfrm>
            <a:off x="6553200" y="44196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86" name="Line 98"/>
          <p:cNvSpPr>
            <a:spLocks noChangeShapeType="1"/>
          </p:cNvSpPr>
          <p:nvPr/>
        </p:nvSpPr>
        <p:spPr bwMode="auto">
          <a:xfrm>
            <a:off x="6629400" y="43434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87" name="Line 99"/>
          <p:cNvSpPr>
            <a:spLocks noChangeShapeType="1"/>
          </p:cNvSpPr>
          <p:nvPr/>
        </p:nvSpPr>
        <p:spPr bwMode="auto">
          <a:xfrm>
            <a:off x="7162800" y="43434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88" name="Line 100"/>
          <p:cNvSpPr>
            <a:spLocks noChangeShapeType="1"/>
          </p:cNvSpPr>
          <p:nvPr/>
        </p:nvSpPr>
        <p:spPr bwMode="auto">
          <a:xfrm>
            <a:off x="7162800" y="44196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89" name="Line 101"/>
          <p:cNvSpPr>
            <a:spLocks noChangeShapeType="1"/>
          </p:cNvSpPr>
          <p:nvPr/>
        </p:nvSpPr>
        <p:spPr bwMode="auto">
          <a:xfrm>
            <a:off x="7696200" y="43434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90" name="Line 102"/>
          <p:cNvSpPr>
            <a:spLocks noChangeShapeType="1"/>
          </p:cNvSpPr>
          <p:nvPr/>
        </p:nvSpPr>
        <p:spPr bwMode="auto">
          <a:xfrm>
            <a:off x="8686800" y="43434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91" name="Text Box 103"/>
          <p:cNvSpPr txBox="1">
            <a:spLocks noChangeArrowheads="1"/>
          </p:cNvSpPr>
          <p:nvPr/>
        </p:nvSpPr>
        <p:spPr bwMode="auto">
          <a:xfrm>
            <a:off x="8382000" y="46482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b="1"/>
              <a:t>1.5</a:t>
            </a:r>
          </a:p>
        </p:txBody>
      </p:sp>
      <p:sp>
        <p:nvSpPr>
          <p:cNvPr id="63592" name="Line 104"/>
          <p:cNvSpPr>
            <a:spLocks noChangeShapeType="1"/>
          </p:cNvSpPr>
          <p:nvPr/>
        </p:nvSpPr>
        <p:spPr bwMode="auto">
          <a:xfrm>
            <a:off x="8229600" y="43434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93" name="Oval 105"/>
          <p:cNvSpPr>
            <a:spLocks noChangeArrowheads="1"/>
          </p:cNvSpPr>
          <p:nvPr/>
        </p:nvSpPr>
        <p:spPr bwMode="auto">
          <a:xfrm>
            <a:off x="2209800" y="4329113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94" name="Text Box 106"/>
          <p:cNvSpPr txBox="1">
            <a:spLocks noChangeArrowheads="1"/>
          </p:cNvSpPr>
          <p:nvPr/>
        </p:nvSpPr>
        <p:spPr bwMode="auto">
          <a:xfrm>
            <a:off x="2286000" y="4481513"/>
            <a:ext cx="501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b="1"/>
              <a:t>0.3</a:t>
            </a:r>
          </a:p>
        </p:txBody>
      </p:sp>
      <p:sp>
        <p:nvSpPr>
          <p:cNvPr id="63595" name="Oval 107"/>
          <p:cNvSpPr>
            <a:spLocks noChangeArrowheads="1"/>
          </p:cNvSpPr>
          <p:nvPr/>
        </p:nvSpPr>
        <p:spPr bwMode="auto">
          <a:xfrm>
            <a:off x="1371600" y="4343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96" name="Text Box 108"/>
          <p:cNvSpPr txBox="1">
            <a:spLocks noChangeArrowheads="1"/>
          </p:cNvSpPr>
          <p:nvPr/>
        </p:nvSpPr>
        <p:spPr bwMode="auto">
          <a:xfrm>
            <a:off x="1219200" y="4572000"/>
            <a:ext cx="628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b="1"/>
              <a:t>0.21</a:t>
            </a:r>
          </a:p>
        </p:txBody>
      </p:sp>
      <p:sp>
        <p:nvSpPr>
          <p:cNvPr id="63597" name="Oval 109"/>
          <p:cNvSpPr>
            <a:spLocks noChangeArrowheads="1"/>
          </p:cNvSpPr>
          <p:nvPr/>
        </p:nvSpPr>
        <p:spPr bwMode="auto">
          <a:xfrm>
            <a:off x="3810000" y="4329113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98" name="Text Box 110"/>
          <p:cNvSpPr txBox="1">
            <a:spLocks noChangeArrowheads="1"/>
          </p:cNvSpPr>
          <p:nvPr/>
        </p:nvSpPr>
        <p:spPr bwMode="auto">
          <a:xfrm>
            <a:off x="3657600" y="4648200"/>
            <a:ext cx="501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b="1"/>
              <a:t>0.6</a:t>
            </a:r>
          </a:p>
        </p:txBody>
      </p:sp>
      <p:sp>
        <p:nvSpPr>
          <p:cNvPr id="63599" name="Oval 111"/>
          <p:cNvSpPr>
            <a:spLocks noChangeArrowheads="1"/>
          </p:cNvSpPr>
          <p:nvPr/>
        </p:nvSpPr>
        <p:spPr bwMode="auto">
          <a:xfrm>
            <a:off x="4191000" y="4329113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600" name="Text Box 112"/>
          <p:cNvSpPr txBox="1">
            <a:spLocks noChangeArrowheads="1"/>
          </p:cNvSpPr>
          <p:nvPr/>
        </p:nvSpPr>
        <p:spPr bwMode="auto">
          <a:xfrm>
            <a:off x="4114800" y="4648200"/>
            <a:ext cx="501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b="1"/>
              <a:t>0.6</a:t>
            </a:r>
          </a:p>
        </p:txBody>
      </p:sp>
      <p:sp>
        <p:nvSpPr>
          <p:cNvPr id="63601" name="Oval 113"/>
          <p:cNvSpPr>
            <a:spLocks noChangeArrowheads="1"/>
          </p:cNvSpPr>
          <p:nvPr/>
        </p:nvSpPr>
        <p:spPr bwMode="auto">
          <a:xfrm>
            <a:off x="5257800" y="4329113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602" name="Text Box 114"/>
          <p:cNvSpPr txBox="1">
            <a:spLocks noChangeArrowheads="1"/>
          </p:cNvSpPr>
          <p:nvPr/>
        </p:nvSpPr>
        <p:spPr bwMode="auto">
          <a:xfrm>
            <a:off x="5181600" y="4648200"/>
            <a:ext cx="628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b="1"/>
              <a:t>0.85</a:t>
            </a:r>
          </a:p>
        </p:txBody>
      </p:sp>
      <p:sp>
        <p:nvSpPr>
          <p:cNvPr id="63603" name="Line 115"/>
          <p:cNvSpPr>
            <a:spLocks noChangeShapeType="1"/>
          </p:cNvSpPr>
          <p:nvPr/>
        </p:nvSpPr>
        <p:spPr bwMode="auto">
          <a:xfrm>
            <a:off x="4343400" y="4710113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604" name="Line 116"/>
          <p:cNvSpPr>
            <a:spLocks noChangeShapeType="1"/>
          </p:cNvSpPr>
          <p:nvPr/>
        </p:nvSpPr>
        <p:spPr bwMode="auto">
          <a:xfrm>
            <a:off x="2514600" y="4481513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3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3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3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3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3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3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3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359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35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359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35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359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35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359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359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3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3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3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359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35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359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35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359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35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359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359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3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3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3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360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36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360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36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360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36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360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360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3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3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3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359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35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359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35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359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35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359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359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3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3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3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359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35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359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35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359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35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359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359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3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3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3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359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35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359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35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359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35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359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359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35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35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35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359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35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359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35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359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35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359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359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3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3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3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360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36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360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36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360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36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360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360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3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3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3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360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36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360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36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360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36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360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360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3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3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3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359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35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359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35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359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35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359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359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3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3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3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360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36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360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36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360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36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360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360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0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3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3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3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360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36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360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36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360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36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360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360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3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3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3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35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35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35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35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35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35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35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35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37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9" dur="80"/>
                                        <p:tgtEl>
                                          <p:spTgt spid="635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0" dur="80"/>
                                        <p:tgtEl>
                                          <p:spTgt spid="635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1" dur="80"/>
                                        <p:tgtEl>
                                          <p:spTgt spid="635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32" grpId="0" animBg="1"/>
      <p:bldP spid="63533" grpId="0" animBg="1"/>
      <p:bldP spid="63534" grpId="0" animBg="1"/>
      <p:bldP spid="63546" grpId="0"/>
      <p:bldP spid="63593" grpId="0" animBg="1"/>
      <p:bldP spid="63594" grpId="0"/>
      <p:bldP spid="63595" grpId="0" animBg="1"/>
      <p:bldP spid="63596" grpId="0"/>
      <p:bldP spid="63597" grpId="0" animBg="1"/>
      <p:bldP spid="63598" grpId="0"/>
      <p:bldP spid="63599" grpId="0" animBg="1"/>
      <p:bldP spid="63600" grpId="0"/>
      <p:bldP spid="63601" grpId="0" animBg="1"/>
      <p:bldP spid="63602" grpId="0"/>
      <p:bldP spid="63603" grpId="0" animBg="1"/>
      <p:bldP spid="6360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3600" u="sng" dirty="0" smtClean="0"/>
              <a:t>“Comparing </a:t>
            </a:r>
            <a:r>
              <a:rPr lang="en-US" sz="3600" u="sng" dirty="0"/>
              <a:t>and Ordering Rational Numbers”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05000"/>
            <a:ext cx="8382000" cy="4221163"/>
          </a:xfrm>
        </p:spPr>
        <p:txBody>
          <a:bodyPr/>
          <a:lstStyle/>
          <a:p>
            <a:r>
              <a:rPr lang="en-US" sz="2800"/>
              <a:t>A  </a:t>
            </a:r>
            <a:r>
              <a:rPr lang="en-US" sz="2800" b="1" i="1" u="sng">
                <a:solidFill>
                  <a:srgbClr val="FFFF00"/>
                </a:solidFill>
              </a:rPr>
              <a:t>RATIONAL NUMBER </a:t>
            </a:r>
            <a:r>
              <a:rPr lang="en-US" sz="2800"/>
              <a:t> is a number that can be written as a fraction with an integer for its numerator and a nonzero integer for its denominator.</a:t>
            </a:r>
          </a:p>
        </p:txBody>
      </p:sp>
      <p:graphicFrame>
        <p:nvGraphicFramePr>
          <p:cNvPr id="18438" name="Object 6"/>
          <p:cNvGraphicFramePr>
            <a:graphicFrameLocks noChangeAspect="1"/>
          </p:cNvGraphicFramePr>
          <p:nvPr/>
        </p:nvGraphicFramePr>
        <p:xfrm>
          <a:off x="1739900" y="4419600"/>
          <a:ext cx="38417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9" name="Equation" r:id="rId3" imgW="152280" imgH="393480" progId="Equation.3">
                  <p:embed/>
                </p:oleObj>
              </mc:Choice>
              <mc:Fallback>
                <p:oleObj name="Equation" r:id="rId3" imgW="15228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9900" y="4419600"/>
                        <a:ext cx="384175" cy="9906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9" name="Object 7"/>
          <p:cNvGraphicFramePr>
            <a:graphicFrameLocks noChangeAspect="1"/>
          </p:cNvGraphicFramePr>
          <p:nvPr/>
        </p:nvGraphicFramePr>
        <p:xfrm>
          <a:off x="2809875" y="4419600"/>
          <a:ext cx="639763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0" name="Equation" r:id="rId5" imgW="253800" imgH="393480" progId="Equation.3">
                  <p:embed/>
                </p:oleObj>
              </mc:Choice>
              <mc:Fallback>
                <p:oleObj name="Equation" r:id="rId5" imgW="25380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9875" y="4419600"/>
                        <a:ext cx="639763" cy="9906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0" name="Object 8"/>
          <p:cNvGraphicFramePr>
            <a:graphicFrameLocks noChangeAspect="1"/>
          </p:cNvGraphicFramePr>
          <p:nvPr/>
        </p:nvGraphicFramePr>
        <p:xfrm>
          <a:off x="4025900" y="4419600"/>
          <a:ext cx="50482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1" name="Equation" r:id="rId7" imgW="203040" imgH="393480" progId="Equation.3">
                  <p:embed/>
                </p:oleObj>
              </mc:Choice>
              <mc:Fallback>
                <p:oleObj name="Equation" r:id="rId7" imgW="203040" imgH="393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5900" y="4419600"/>
                        <a:ext cx="504825" cy="9906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1" name="Object 9"/>
          <p:cNvGraphicFramePr>
            <a:graphicFrameLocks noChangeAspect="1"/>
          </p:cNvGraphicFramePr>
          <p:nvPr/>
        </p:nvGraphicFramePr>
        <p:xfrm>
          <a:off x="5168900" y="4419600"/>
          <a:ext cx="544513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2" name="Equation" r:id="rId9" imgW="215640" imgH="393480" progId="Equation.3">
                  <p:embed/>
                </p:oleObj>
              </mc:Choice>
              <mc:Fallback>
                <p:oleObj name="Equation" r:id="rId9" imgW="215640" imgH="3934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8900" y="4419600"/>
                        <a:ext cx="544513" cy="9906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8" name="Object 16"/>
          <p:cNvGraphicFramePr>
            <a:graphicFrameLocks noChangeAspect="1"/>
          </p:cNvGraphicFramePr>
          <p:nvPr/>
        </p:nvGraphicFramePr>
        <p:xfrm>
          <a:off x="6400800" y="4419600"/>
          <a:ext cx="63182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3" name="Equation" r:id="rId11" imgW="253800" imgH="393480" progId="Equation.3">
                  <p:embed/>
                </p:oleObj>
              </mc:Choice>
              <mc:Fallback>
                <p:oleObj name="Equation" r:id="rId11" imgW="253800" imgH="39348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4419600"/>
                        <a:ext cx="631825" cy="9906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800" decel="1000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800" decel="1000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800" decel="1000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u="sng"/>
              <a:t>“Rational Numbers”</a:t>
            </a:r>
          </a:p>
        </p:txBody>
      </p:sp>
      <p:sp>
        <p:nvSpPr>
          <p:cNvPr id="19461" name="AutoShape 5"/>
          <p:cNvSpPr>
            <a:spLocks noChangeArrowheads="1"/>
          </p:cNvSpPr>
          <p:nvPr/>
        </p:nvSpPr>
        <p:spPr bwMode="auto">
          <a:xfrm>
            <a:off x="2514600" y="1600200"/>
            <a:ext cx="4191000" cy="37338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u="sng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3581400" y="1752600"/>
            <a:ext cx="2139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b="1" u="sng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Rational Numbers</a:t>
            </a:r>
          </a:p>
        </p:txBody>
      </p:sp>
      <p:sp>
        <p:nvSpPr>
          <p:cNvPr id="19463" name="AutoShape 7"/>
          <p:cNvSpPr>
            <a:spLocks noChangeArrowheads="1"/>
          </p:cNvSpPr>
          <p:nvPr/>
        </p:nvSpPr>
        <p:spPr bwMode="auto">
          <a:xfrm>
            <a:off x="3048000" y="2286000"/>
            <a:ext cx="3276600" cy="28194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u="sng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4114800" y="2362200"/>
            <a:ext cx="1073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b="1" u="sng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Integers</a:t>
            </a:r>
          </a:p>
        </p:txBody>
      </p:sp>
      <p:sp>
        <p:nvSpPr>
          <p:cNvPr id="19465" name="Oval 9"/>
          <p:cNvSpPr>
            <a:spLocks noChangeArrowheads="1"/>
          </p:cNvSpPr>
          <p:nvPr/>
        </p:nvSpPr>
        <p:spPr bwMode="auto">
          <a:xfrm>
            <a:off x="3276600" y="2819400"/>
            <a:ext cx="2743200" cy="21336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 u="sng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0" y="3962400"/>
            <a:ext cx="1789113" cy="641350"/>
          </a:xfrm>
          <a:prstGeom prst="rect">
            <a:avLst/>
          </a:prstGeom>
          <a:solidFill>
            <a:srgbClr val="33CC33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u="sng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Whole Numbers</a:t>
            </a:r>
          </a:p>
          <a:p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  0,1,2,3,4,5…</a:t>
            </a:r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0" y="2667000"/>
            <a:ext cx="1987550" cy="64135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u="sng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 Integers</a:t>
            </a:r>
          </a:p>
          <a:p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-3,-2,-1, 0,1,2,3…</a:t>
            </a:r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7156450" y="1828800"/>
            <a:ext cx="2044700" cy="119062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u="sng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 Rational Numbers</a:t>
            </a:r>
          </a:p>
          <a:p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 numbers that can</a:t>
            </a:r>
          </a:p>
          <a:p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represented as a </a:t>
            </a:r>
          </a:p>
          <a:p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ratio or fraction</a:t>
            </a:r>
          </a:p>
        </p:txBody>
      </p:sp>
      <p:graphicFrame>
        <p:nvGraphicFramePr>
          <p:cNvPr id="19469" name="Object 13"/>
          <p:cNvGraphicFramePr>
            <a:graphicFrameLocks noGrp="1" noChangeAspect="1"/>
          </p:cNvGraphicFramePr>
          <p:nvPr>
            <p:ph idx="1"/>
          </p:nvPr>
        </p:nvGraphicFramePr>
        <p:xfrm>
          <a:off x="7467600" y="3049588"/>
          <a:ext cx="1098550" cy="842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0" name="Equation" r:id="rId3" imgW="533160" imgH="393480" progId="Equation.3">
                  <p:embed/>
                </p:oleObj>
              </mc:Choice>
              <mc:Fallback>
                <p:oleObj name="Equation" r:id="rId3" imgW="533160" imgH="39348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3049588"/>
                        <a:ext cx="1098550" cy="84296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3657600" y="3581400"/>
            <a:ext cx="19970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u="sng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Whole Numbers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533400" y="0"/>
            <a:ext cx="7313613" cy="1143000"/>
          </a:xfrm>
        </p:spPr>
        <p:txBody>
          <a:bodyPr/>
          <a:lstStyle/>
          <a:p>
            <a:r>
              <a:rPr lang="en-US"/>
              <a:t>What Do You See?</a:t>
            </a:r>
          </a:p>
        </p:txBody>
      </p:sp>
      <p:graphicFrame>
        <p:nvGraphicFramePr>
          <p:cNvPr id="64515" name="Object 3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3124200" y="2133600"/>
          <a:ext cx="661988" cy="125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71" name="Equation" r:id="rId3" imgW="203040" imgH="393480" progId="Equation.3">
                  <p:embed/>
                </p:oleObj>
              </mc:Choice>
              <mc:Fallback>
                <p:oleObj name="Equation" r:id="rId3" imgW="20304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133600"/>
                        <a:ext cx="661988" cy="125412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16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118225" y="2105025"/>
          <a:ext cx="668338" cy="1268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72" name="Equation" r:id="rId5" imgW="203040" imgH="393480" progId="Equation.3">
                  <p:embed/>
                </p:oleObj>
              </mc:Choice>
              <mc:Fallback>
                <p:oleObj name="Equation" r:id="rId5" imgW="20304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8225" y="2105025"/>
                        <a:ext cx="668338" cy="1268413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17" name="Object 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3124200" y="4572000"/>
          <a:ext cx="758825" cy="1350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73" name="Equation" r:id="rId7" imgW="215640" imgH="393480" progId="Equation.3">
                  <p:embed/>
                </p:oleObj>
              </mc:Choice>
              <mc:Fallback>
                <p:oleObj name="Equation" r:id="rId7" imgW="21564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4572000"/>
                        <a:ext cx="758825" cy="1350963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914400" y="2057400"/>
            <a:ext cx="381000" cy="16002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1295400" y="2057400"/>
            <a:ext cx="381000" cy="160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auto">
          <a:xfrm>
            <a:off x="1676400" y="2057400"/>
            <a:ext cx="381000" cy="160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21" name="Rectangle 9"/>
          <p:cNvSpPr>
            <a:spLocks noChangeArrowheads="1"/>
          </p:cNvSpPr>
          <p:nvPr/>
        </p:nvSpPr>
        <p:spPr bwMode="auto">
          <a:xfrm>
            <a:off x="2057400" y="2057400"/>
            <a:ext cx="381000" cy="160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22" name="Rectangle 10"/>
          <p:cNvSpPr>
            <a:spLocks noChangeArrowheads="1"/>
          </p:cNvSpPr>
          <p:nvPr/>
        </p:nvSpPr>
        <p:spPr bwMode="auto">
          <a:xfrm>
            <a:off x="2438400" y="2057400"/>
            <a:ext cx="381000" cy="160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23" name="Rectangle 11"/>
          <p:cNvSpPr>
            <a:spLocks noChangeArrowheads="1"/>
          </p:cNvSpPr>
          <p:nvPr/>
        </p:nvSpPr>
        <p:spPr bwMode="auto">
          <a:xfrm>
            <a:off x="3962400" y="2057400"/>
            <a:ext cx="381000" cy="16002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24" name="Rectangle 12"/>
          <p:cNvSpPr>
            <a:spLocks noChangeArrowheads="1"/>
          </p:cNvSpPr>
          <p:nvPr/>
        </p:nvSpPr>
        <p:spPr bwMode="auto">
          <a:xfrm>
            <a:off x="4343400" y="2057400"/>
            <a:ext cx="381000" cy="160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25" name="Rectangle 13"/>
          <p:cNvSpPr>
            <a:spLocks noChangeArrowheads="1"/>
          </p:cNvSpPr>
          <p:nvPr/>
        </p:nvSpPr>
        <p:spPr bwMode="auto">
          <a:xfrm>
            <a:off x="4724400" y="2057400"/>
            <a:ext cx="381000" cy="160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26" name="Rectangle 14"/>
          <p:cNvSpPr>
            <a:spLocks noChangeArrowheads="1"/>
          </p:cNvSpPr>
          <p:nvPr/>
        </p:nvSpPr>
        <p:spPr bwMode="auto">
          <a:xfrm>
            <a:off x="5105400" y="2057400"/>
            <a:ext cx="381000" cy="160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27" name="Rectangle 15"/>
          <p:cNvSpPr>
            <a:spLocks noChangeArrowheads="1"/>
          </p:cNvSpPr>
          <p:nvPr/>
        </p:nvSpPr>
        <p:spPr bwMode="auto">
          <a:xfrm>
            <a:off x="5486400" y="2057400"/>
            <a:ext cx="381000" cy="160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28" name="Rectangle 16"/>
          <p:cNvSpPr>
            <a:spLocks noChangeArrowheads="1"/>
          </p:cNvSpPr>
          <p:nvPr/>
        </p:nvSpPr>
        <p:spPr bwMode="auto">
          <a:xfrm>
            <a:off x="6934200" y="2057400"/>
            <a:ext cx="381000" cy="16002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29" name="Rectangle 17"/>
          <p:cNvSpPr>
            <a:spLocks noChangeArrowheads="1"/>
          </p:cNvSpPr>
          <p:nvPr/>
        </p:nvSpPr>
        <p:spPr bwMode="auto">
          <a:xfrm>
            <a:off x="7315200" y="2057400"/>
            <a:ext cx="381000" cy="160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30" name="Rectangle 18"/>
          <p:cNvSpPr>
            <a:spLocks noChangeArrowheads="1"/>
          </p:cNvSpPr>
          <p:nvPr/>
        </p:nvSpPr>
        <p:spPr bwMode="auto">
          <a:xfrm>
            <a:off x="7696200" y="2057400"/>
            <a:ext cx="381000" cy="160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31" name="Rectangle 19"/>
          <p:cNvSpPr>
            <a:spLocks noChangeArrowheads="1"/>
          </p:cNvSpPr>
          <p:nvPr/>
        </p:nvSpPr>
        <p:spPr bwMode="auto">
          <a:xfrm>
            <a:off x="8077200" y="2057400"/>
            <a:ext cx="381000" cy="160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32" name="Rectangle 20"/>
          <p:cNvSpPr>
            <a:spLocks noChangeArrowheads="1"/>
          </p:cNvSpPr>
          <p:nvPr/>
        </p:nvSpPr>
        <p:spPr bwMode="auto">
          <a:xfrm>
            <a:off x="8458200" y="2057400"/>
            <a:ext cx="381000" cy="160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33" name="Rectangle 21"/>
          <p:cNvSpPr>
            <a:spLocks noChangeArrowheads="1"/>
          </p:cNvSpPr>
          <p:nvPr/>
        </p:nvSpPr>
        <p:spPr bwMode="auto">
          <a:xfrm>
            <a:off x="914400" y="4419600"/>
            <a:ext cx="381000" cy="16002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34" name="Rectangle 22"/>
          <p:cNvSpPr>
            <a:spLocks noChangeArrowheads="1"/>
          </p:cNvSpPr>
          <p:nvPr/>
        </p:nvSpPr>
        <p:spPr bwMode="auto">
          <a:xfrm>
            <a:off x="1295400" y="4419600"/>
            <a:ext cx="381000" cy="160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35" name="Rectangle 23"/>
          <p:cNvSpPr>
            <a:spLocks noChangeArrowheads="1"/>
          </p:cNvSpPr>
          <p:nvPr/>
        </p:nvSpPr>
        <p:spPr bwMode="auto">
          <a:xfrm>
            <a:off x="1676400" y="4419600"/>
            <a:ext cx="381000" cy="160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36" name="Rectangle 24"/>
          <p:cNvSpPr>
            <a:spLocks noChangeArrowheads="1"/>
          </p:cNvSpPr>
          <p:nvPr/>
        </p:nvSpPr>
        <p:spPr bwMode="auto">
          <a:xfrm>
            <a:off x="2057400" y="4419600"/>
            <a:ext cx="381000" cy="160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37" name="Rectangle 25"/>
          <p:cNvSpPr>
            <a:spLocks noChangeArrowheads="1"/>
          </p:cNvSpPr>
          <p:nvPr/>
        </p:nvSpPr>
        <p:spPr bwMode="auto">
          <a:xfrm>
            <a:off x="2438400" y="4419600"/>
            <a:ext cx="381000" cy="160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38" name="Rectangle 26"/>
          <p:cNvSpPr>
            <a:spLocks noChangeArrowheads="1"/>
          </p:cNvSpPr>
          <p:nvPr/>
        </p:nvSpPr>
        <p:spPr bwMode="auto">
          <a:xfrm>
            <a:off x="4038600" y="4495800"/>
            <a:ext cx="381000" cy="15240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39" name="Rectangle 27"/>
          <p:cNvSpPr>
            <a:spLocks noChangeArrowheads="1"/>
          </p:cNvSpPr>
          <p:nvPr/>
        </p:nvSpPr>
        <p:spPr bwMode="auto">
          <a:xfrm>
            <a:off x="4419600" y="4495800"/>
            <a:ext cx="381000" cy="1524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40" name="Rectangle 28"/>
          <p:cNvSpPr>
            <a:spLocks noChangeArrowheads="1"/>
          </p:cNvSpPr>
          <p:nvPr/>
        </p:nvSpPr>
        <p:spPr bwMode="auto">
          <a:xfrm>
            <a:off x="4800600" y="4495800"/>
            <a:ext cx="381000" cy="1524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41" name="Rectangle 29"/>
          <p:cNvSpPr>
            <a:spLocks noChangeArrowheads="1"/>
          </p:cNvSpPr>
          <p:nvPr/>
        </p:nvSpPr>
        <p:spPr bwMode="auto">
          <a:xfrm>
            <a:off x="5181600" y="4495800"/>
            <a:ext cx="381000" cy="1524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42" name="Rectangle 30"/>
          <p:cNvSpPr>
            <a:spLocks noChangeArrowheads="1"/>
          </p:cNvSpPr>
          <p:nvPr/>
        </p:nvSpPr>
        <p:spPr bwMode="auto">
          <a:xfrm>
            <a:off x="5562600" y="4495800"/>
            <a:ext cx="381000" cy="1524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43" name="Rectangle 31"/>
          <p:cNvSpPr>
            <a:spLocks noChangeArrowheads="1"/>
          </p:cNvSpPr>
          <p:nvPr/>
        </p:nvSpPr>
        <p:spPr bwMode="auto">
          <a:xfrm>
            <a:off x="6934200" y="4495800"/>
            <a:ext cx="381000" cy="15240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44" name="Rectangle 32"/>
          <p:cNvSpPr>
            <a:spLocks noChangeArrowheads="1"/>
          </p:cNvSpPr>
          <p:nvPr/>
        </p:nvSpPr>
        <p:spPr bwMode="auto">
          <a:xfrm>
            <a:off x="7315200" y="4495800"/>
            <a:ext cx="381000" cy="1524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45" name="Rectangle 33"/>
          <p:cNvSpPr>
            <a:spLocks noChangeArrowheads="1"/>
          </p:cNvSpPr>
          <p:nvPr/>
        </p:nvSpPr>
        <p:spPr bwMode="auto">
          <a:xfrm>
            <a:off x="7696200" y="4495800"/>
            <a:ext cx="381000" cy="1524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46" name="Rectangle 34"/>
          <p:cNvSpPr>
            <a:spLocks noChangeArrowheads="1"/>
          </p:cNvSpPr>
          <p:nvPr/>
        </p:nvSpPr>
        <p:spPr bwMode="auto">
          <a:xfrm>
            <a:off x="8077200" y="4495800"/>
            <a:ext cx="381000" cy="1524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47" name="Rectangle 35"/>
          <p:cNvSpPr>
            <a:spLocks noChangeArrowheads="1"/>
          </p:cNvSpPr>
          <p:nvPr/>
        </p:nvSpPr>
        <p:spPr bwMode="auto">
          <a:xfrm>
            <a:off x="8458200" y="4495800"/>
            <a:ext cx="381000" cy="1524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48" name="Line 36"/>
          <p:cNvSpPr>
            <a:spLocks noChangeShapeType="1"/>
          </p:cNvSpPr>
          <p:nvPr/>
        </p:nvSpPr>
        <p:spPr bwMode="auto">
          <a:xfrm>
            <a:off x="3962400" y="2819400"/>
            <a:ext cx="1905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49" name="Line 37"/>
          <p:cNvSpPr>
            <a:spLocks noChangeShapeType="1"/>
          </p:cNvSpPr>
          <p:nvPr/>
        </p:nvSpPr>
        <p:spPr bwMode="auto">
          <a:xfrm>
            <a:off x="6934200" y="2590800"/>
            <a:ext cx="1905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50" name="Line 38"/>
          <p:cNvSpPr>
            <a:spLocks noChangeShapeType="1"/>
          </p:cNvSpPr>
          <p:nvPr/>
        </p:nvSpPr>
        <p:spPr bwMode="auto">
          <a:xfrm>
            <a:off x="6934200" y="3124200"/>
            <a:ext cx="1905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51" name="Line 39"/>
          <p:cNvSpPr>
            <a:spLocks noChangeShapeType="1"/>
          </p:cNvSpPr>
          <p:nvPr/>
        </p:nvSpPr>
        <p:spPr bwMode="auto">
          <a:xfrm>
            <a:off x="914400" y="5257800"/>
            <a:ext cx="1905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52" name="Line 40"/>
          <p:cNvSpPr>
            <a:spLocks noChangeShapeType="1"/>
          </p:cNvSpPr>
          <p:nvPr/>
        </p:nvSpPr>
        <p:spPr bwMode="auto">
          <a:xfrm>
            <a:off x="914400" y="4876800"/>
            <a:ext cx="1905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53" name="Line 41"/>
          <p:cNvSpPr>
            <a:spLocks noChangeShapeType="1"/>
          </p:cNvSpPr>
          <p:nvPr/>
        </p:nvSpPr>
        <p:spPr bwMode="auto">
          <a:xfrm>
            <a:off x="914400" y="5638800"/>
            <a:ext cx="1905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54" name="Line 42"/>
          <p:cNvSpPr>
            <a:spLocks noChangeShapeType="1"/>
          </p:cNvSpPr>
          <p:nvPr/>
        </p:nvSpPr>
        <p:spPr bwMode="auto">
          <a:xfrm>
            <a:off x="4038600" y="5334000"/>
            <a:ext cx="1905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55" name="Line 43"/>
          <p:cNvSpPr>
            <a:spLocks noChangeShapeType="1"/>
          </p:cNvSpPr>
          <p:nvPr/>
        </p:nvSpPr>
        <p:spPr bwMode="auto">
          <a:xfrm>
            <a:off x="4038600" y="4800600"/>
            <a:ext cx="1905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56" name="Line 44"/>
          <p:cNvSpPr>
            <a:spLocks noChangeShapeType="1"/>
          </p:cNvSpPr>
          <p:nvPr/>
        </p:nvSpPr>
        <p:spPr bwMode="auto">
          <a:xfrm>
            <a:off x="4038600" y="5105400"/>
            <a:ext cx="1905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57" name="Line 45"/>
          <p:cNvSpPr>
            <a:spLocks noChangeShapeType="1"/>
          </p:cNvSpPr>
          <p:nvPr/>
        </p:nvSpPr>
        <p:spPr bwMode="auto">
          <a:xfrm>
            <a:off x="4038600" y="5562600"/>
            <a:ext cx="1905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58" name="Line 46"/>
          <p:cNvSpPr>
            <a:spLocks noChangeShapeType="1"/>
          </p:cNvSpPr>
          <p:nvPr/>
        </p:nvSpPr>
        <p:spPr bwMode="auto">
          <a:xfrm>
            <a:off x="4038600" y="5791200"/>
            <a:ext cx="1905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59" name="Line 47"/>
          <p:cNvSpPr>
            <a:spLocks noChangeShapeType="1"/>
          </p:cNvSpPr>
          <p:nvPr/>
        </p:nvSpPr>
        <p:spPr bwMode="auto">
          <a:xfrm>
            <a:off x="6934200" y="4648200"/>
            <a:ext cx="1905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60" name="Line 48"/>
          <p:cNvSpPr>
            <a:spLocks noChangeShapeType="1"/>
          </p:cNvSpPr>
          <p:nvPr/>
        </p:nvSpPr>
        <p:spPr bwMode="auto">
          <a:xfrm>
            <a:off x="6934200" y="4800600"/>
            <a:ext cx="1905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61" name="Line 49"/>
          <p:cNvSpPr>
            <a:spLocks noChangeShapeType="1"/>
          </p:cNvSpPr>
          <p:nvPr/>
        </p:nvSpPr>
        <p:spPr bwMode="auto">
          <a:xfrm>
            <a:off x="6934200" y="4953000"/>
            <a:ext cx="1905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62" name="Line 50"/>
          <p:cNvSpPr>
            <a:spLocks noChangeShapeType="1"/>
          </p:cNvSpPr>
          <p:nvPr/>
        </p:nvSpPr>
        <p:spPr bwMode="auto">
          <a:xfrm>
            <a:off x="6934200" y="5105400"/>
            <a:ext cx="1905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63" name="Line 51"/>
          <p:cNvSpPr>
            <a:spLocks noChangeShapeType="1"/>
          </p:cNvSpPr>
          <p:nvPr/>
        </p:nvSpPr>
        <p:spPr bwMode="auto">
          <a:xfrm>
            <a:off x="6934200" y="5257800"/>
            <a:ext cx="1905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64" name="Line 52"/>
          <p:cNvSpPr>
            <a:spLocks noChangeShapeType="1"/>
          </p:cNvSpPr>
          <p:nvPr/>
        </p:nvSpPr>
        <p:spPr bwMode="auto">
          <a:xfrm>
            <a:off x="6934200" y="5410200"/>
            <a:ext cx="1905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65" name="Line 53"/>
          <p:cNvSpPr>
            <a:spLocks noChangeShapeType="1"/>
          </p:cNvSpPr>
          <p:nvPr/>
        </p:nvSpPr>
        <p:spPr bwMode="auto">
          <a:xfrm>
            <a:off x="6934200" y="5562600"/>
            <a:ext cx="1905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66" name="Line 54"/>
          <p:cNvSpPr>
            <a:spLocks noChangeShapeType="1"/>
          </p:cNvSpPr>
          <p:nvPr/>
        </p:nvSpPr>
        <p:spPr bwMode="auto">
          <a:xfrm>
            <a:off x="6934200" y="5715000"/>
            <a:ext cx="1905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67" name="Line 55"/>
          <p:cNvSpPr>
            <a:spLocks noChangeShapeType="1"/>
          </p:cNvSpPr>
          <p:nvPr/>
        </p:nvSpPr>
        <p:spPr bwMode="auto">
          <a:xfrm>
            <a:off x="6934200" y="5867400"/>
            <a:ext cx="1905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64568" name="Object 56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6096000" y="4572000"/>
          <a:ext cx="676275" cy="1487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74" name="Equation" r:id="rId9" imgW="215640" imgH="393480" progId="Equation.3">
                  <p:embed/>
                </p:oleObj>
              </mc:Choice>
              <mc:Fallback>
                <p:oleObj name="Equation" r:id="rId9" imgW="215640" imgH="393480" progId="Equation.3">
                  <p:embed/>
                  <p:pic>
                    <p:nvPicPr>
                      <p:cNvPr id="0" name="Picture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4572000"/>
                        <a:ext cx="676275" cy="1487488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69" name="Object 57"/>
          <p:cNvGraphicFramePr>
            <a:graphicFrameLocks noChangeAspect="1"/>
          </p:cNvGraphicFramePr>
          <p:nvPr/>
        </p:nvGraphicFramePr>
        <p:xfrm>
          <a:off x="304800" y="2209800"/>
          <a:ext cx="460375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75" name="Equation" r:id="rId11" imgW="139680" imgH="393480" progId="Equation.3">
                  <p:embed/>
                </p:oleObj>
              </mc:Choice>
              <mc:Fallback>
                <p:oleObj name="Equation" r:id="rId11" imgW="139680" imgH="393480" progId="Equation.3">
                  <p:embed/>
                  <p:pic>
                    <p:nvPicPr>
                      <p:cNvPr id="0" name="Picture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209800"/>
                        <a:ext cx="460375" cy="12954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70" name="Object 58"/>
          <p:cNvGraphicFramePr>
            <a:graphicFrameLocks noChangeAspect="1"/>
          </p:cNvGraphicFramePr>
          <p:nvPr/>
        </p:nvGraphicFramePr>
        <p:xfrm>
          <a:off x="0" y="4572000"/>
          <a:ext cx="752475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76" name="Equation" r:id="rId13" imgW="228600" imgH="393480" progId="Equation.3">
                  <p:embed/>
                </p:oleObj>
              </mc:Choice>
              <mc:Fallback>
                <p:oleObj name="Equation" r:id="rId13" imgW="228600" imgH="393480" progId="Equation.3">
                  <p:embed/>
                  <p:pic>
                    <p:nvPicPr>
                      <p:cNvPr id="0" name="Picture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572000"/>
                        <a:ext cx="752475" cy="12954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571" name="Rectangle 59"/>
          <p:cNvSpPr>
            <a:spLocks noChangeArrowheads="1"/>
          </p:cNvSpPr>
          <p:nvPr/>
        </p:nvSpPr>
        <p:spPr bwMode="auto">
          <a:xfrm>
            <a:off x="914400" y="914400"/>
            <a:ext cx="838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Arial" charset="0"/>
              </a:rPr>
              <a:t> “EQUIVALENT FRACTIONS”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4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4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4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456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45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456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45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456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45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456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456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45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45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45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4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45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45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45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4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45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45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45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4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45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45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45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4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45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45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45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4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45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45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45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64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645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645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645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64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645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645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645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64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64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64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645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64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645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645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645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64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64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64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645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64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645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645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645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64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645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645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645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64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4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4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4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45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45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45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45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45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45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45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45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4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4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4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45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45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45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45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45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45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45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45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7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4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4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4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45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45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45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45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45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45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45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45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9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4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4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4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45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45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45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45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45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45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45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45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0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4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4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4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45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45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45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45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45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45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45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45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4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4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4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45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45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45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45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45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45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45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45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4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4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4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4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455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45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455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45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455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45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455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455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5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4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4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4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45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45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45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45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45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45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45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45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7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4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4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4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45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45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45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45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45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45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45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45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4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4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4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45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45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45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45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45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45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45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45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1" dur="500" fill="hold"/>
                                        <p:tgtEl>
                                          <p:spTgt spid="64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2" dur="500" fill="hold"/>
                                        <p:tgtEl>
                                          <p:spTgt spid="64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>
                      <p:stCondLst>
                        <p:cond delay="indefinite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7" dur="1000" fill="hold"/>
                                        <p:tgtEl>
                                          <p:spTgt spid="645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1000" fill="hold"/>
                                        <p:tgtEl>
                                          <p:spTgt spid="645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1000" fill="hold"/>
                                        <p:tgtEl>
                                          <p:spTgt spid="645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0" dur="1000"/>
                                        <p:tgtEl>
                                          <p:spTgt spid="64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3" dur="1000" fill="hold"/>
                                        <p:tgtEl>
                                          <p:spTgt spid="645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1000" fill="hold"/>
                                        <p:tgtEl>
                                          <p:spTgt spid="645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1000" fill="hold"/>
                                        <p:tgtEl>
                                          <p:spTgt spid="645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6" dur="1000"/>
                                        <p:tgtEl>
                                          <p:spTgt spid="64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9" dur="1000" fill="hold"/>
                                        <p:tgtEl>
                                          <p:spTgt spid="645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0" dur="1000" fill="hold"/>
                                        <p:tgtEl>
                                          <p:spTgt spid="645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000" fill="hold"/>
                                        <p:tgtEl>
                                          <p:spTgt spid="645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2" dur="1000"/>
                                        <p:tgtEl>
                                          <p:spTgt spid="64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5" dur="1000" fill="hold"/>
                                        <p:tgtEl>
                                          <p:spTgt spid="645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6" dur="1000" fill="hold"/>
                                        <p:tgtEl>
                                          <p:spTgt spid="645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1000" fill="hold"/>
                                        <p:tgtEl>
                                          <p:spTgt spid="645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8" dur="1000"/>
                                        <p:tgtEl>
                                          <p:spTgt spid="64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1" dur="1000" fill="hold"/>
                                        <p:tgtEl>
                                          <p:spTgt spid="645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2" dur="1000" fill="hold"/>
                                        <p:tgtEl>
                                          <p:spTgt spid="645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1000" fill="hold"/>
                                        <p:tgtEl>
                                          <p:spTgt spid="645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4" dur="1000"/>
                                        <p:tgtEl>
                                          <p:spTgt spid="64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" fill="hold">
                      <p:stCondLst>
                        <p:cond delay="indefinite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9" dur="1000" fill="hold"/>
                                        <p:tgtEl>
                                          <p:spTgt spid="64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000" fill="hold"/>
                                        <p:tgtEl>
                                          <p:spTgt spid="64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1000" fill="hold"/>
                                        <p:tgtEl>
                                          <p:spTgt spid="645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2" dur="1000"/>
                                        <p:tgtEl>
                                          <p:spTgt spid="64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5" dur="1000" fill="hold"/>
                                        <p:tgtEl>
                                          <p:spTgt spid="645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1000" fill="hold"/>
                                        <p:tgtEl>
                                          <p:spTgt spid="645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7" dur="1000" fill="hold"/>
                                        <p:tgtEl>
                                          <p:spTgt spid="645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8" dur="1000"/>
                                        <p:tgtEl>
                                          <p:spTgt spid="64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1" dur="1000" fill="hold"/>
                                        <p:tgtEl>
                                          <p:spTgt spid="645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1000" fill="hold"/>
                                        <p:tgtEl>
                                          <p:spTgt spid="645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3" dur="1000" fill="hold"/>
                                        <p:tgtEl>
                                          <p:spTgt spid="645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4" dur="1000"/>
                                        <p:tgtEl>
                                          <p:spTgt spid="64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7" dur="1000" fill="hold"/>
                                        <p:tgtEl>
                                          <p:spTgt spid="645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1000" fill="hold"/>
                                        <p:tgtEl>
                                          <p:spTgt spid="645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9" dur="1000" fill="hold"/>
                                        <p:tgtEl>
                                          <p:spTgt spid="645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0" dur="1000"/>
                                        <p:tgtEl>
                                          <p:spTgt spid="64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3" dur="1000" fill="hold"/>
                                        <p:tgtEl>
                                          <p:spTgt spid="645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000" fill="hold"/>
                                        <p:tgtEl>
                                          <p:spTgt spid="645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5" dur="1000" fill="hold"/>
                                        <p:tgtEl>
                                          <p:spTgt spid="645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6" dur="1000"/>
                                        <p:tgtEl>
                                          <p:spTgt spid="64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9" dur="1000" fill="hold"/>
                                        <p:tgtEl>
                                          <p:spTgt spid="645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1000" fill="hold"/>
                                        <p:tgtEl>
                                          <p:spTgt spid="645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1" dur="1000" fill="hold"/>
                                        <p:tgtEl>
                                          <p:spTgt spid="645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2" dur="1000"/>
                                        <p:tgtEl>
                                          <p:spTgt spid="64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5" dur="1000" fill="hold"/>
                                        <p:tgtEl>
                                          <p:spTgt spid="645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1000" fill="hold"/>
                                        <p:tgtEl>
                                          <p:spTgt spid="645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7" dur="1000" fill="hold"/>
                                        <p:tgtEl>
                                          <p:spTgt spid="645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8" dur="1000"/>
                                        <p:tgtEl>
                                          <p:spTgt spid="64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1" dur="1000" fill="hold"/>
                                        <p:tgtEl>
                                          <p:spTgt spid="645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1000" fill="hold"/>
                                        <p:tgtEl>
                                          <p:spTgt spid="645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3" dur="1000" fill="hold"/>
                                        <p:tgtEl>
                                          <p:spTgt spid="645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4" dur="1000"/>
                                        <p:tgtEl>
                                          <p:spTgt spid="64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7" dur="1000" fill="hold"/>
                                        <p:tgtEl>
                                          <p:spTgt spid="645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1000" fill="hold"/>
                                        <p:tgtEl>
                                          <p:spTgt spid="645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9" dur="1000" fill="hold"/>
                                        <p:tgtEl>
                                          <p:spTgt spid="645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0" dur="1000"/>
                                        <p:tgtEl>
                                          <p:spTgt spid="64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1" fill="hold">
                      <p:stCondLst>
                        <p:cond delay="indefinite"/>
                      </p:stCondLst>
                      <p:childTnLst>
                        <p:par>
                          <p:cTn id="402" fill="hold">
                            <p:stCondLst>
                              <p:cond delay="0"/>
                            </p:stCondLst>
                            <p:childTnLst>
                              <p:par>
                                <p:cTn id="40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0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6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0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07" dur="1000"/>
                                        <p:tgtEl>
                                          <p:spTgt spid="64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8" fill="hold">
                      <p:stCondLst>
                        <p:cond delay="indefinite"/>
                      </p:stCondLst>
                      <p:childTnLst>
                        <p:par>
                          <p:cTn id="409" fill="hold">
                            <p:stCondLst>
                              <p:cond delay="0"/>
                            </p:stCondLst>
                            <p:childTnLst>
                              <p:par>
                                <p:cTn id="4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2" dur="1000" fill="hold"/>
                                        <p:tgtEl>
                                          <p:spTgt spid="64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3" dur="1000" fill="hold"/>
                                        <p:tgtEl>
                                          <p:spTgt spid="64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4" dur="1000" fill="hold"/>
                                        <p:tgtEl>
                                          <p:spTgt spid="645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5" dur="1000"/>
                                        <p:tgtEl>
                                          <p:spTgt spid="64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8" dur="1000" fill="hold"/>
                                        <p:tgtEl>
                                          <p:spTgt spid="64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9" dur="1000" fill="hold"/>
                                        <p:tgtEl>
                                          <p:spTgt spid="64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0" dur="1000" fill="hold"/>
                                        <p:tgtEl>
                                          <p:spTgt spid="645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1" dur="1000"/>
                                        <p:tgtEl>
                                          <p:spTgt spid="64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4" dur="1000" fill="hold"/>
                                        <p:tgtEl>
                                          <p:spTgt spid="645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5" dur="1000" fill="hold"/>
                                        <p:tgtEl>
                                          <p:spTgt spid="645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6" dur="1000" fill="hold"/>
                                        <p:tgtEl>
                                          <p:spTgt spid="645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7" dur="1000"/>
                                        <p:tgtEl>
                                          <p:spTgt spid="64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0" dur="1000" fill="hold"/>
                                        <p:tgtEl>
                                          <p:spTgt spid="645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1" dur="1000" fill="hold"/>
                                        <p:tgtEl>
                                          <p:spTgt spid="645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2" dur="1000" fill="hold"/>
                                        <p:tgtEl>
                                          <p:spTgt spid="645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3" dur="1000"/>
                                        <p:tgtEl>
                                          <p:spTgt spid="64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6" dur="1000" fill="hold"/>
                                        <p:tgtEl>
                                          <p:spTgt spid="645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7" dur="1000" fill="hold"/>
                                        <p:tgtEl>
                                          <p:spTgt spid="645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8" dur="1000" fill="hold"/>
                                        <p:tgtEl>
                                          <p:spTgt spid="645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9" dur="1000"/>
                                        <p:tgtEl>
                                          <p:spTgt spid="64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0" fill="hold">
                      <p:stCondLst>
                        <p:cond delay="indefinite"/>
                      </p:stCondLst>
                      <p:childTnLst>
                        <p:par>
                          <p:cTn id="441" fill="hold">
                            <p:stCondLst>
                              <p:cond delay="0"/>
                            </p:stCondLst>
                            <p:childTnLst>
                              <p:par>
                                <p:cTn id="44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4" dur="1000" fill="hold"/>
                                        <p:tgtEl>
                                          <p:spTgt spid="645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1000" fill="hold"/>
                                        <p:tgtEl>
                                          <p:spTgt spid="645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1000" fill="hold"/>
                                        <p:tgtEl>
                                          <p:spTgt spid="645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7" dur="1000"/>
                                        <p:tgtEl>
                                          <p:spTgt spid="64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0" dur="1000" fill="hold"/>
                                        <p:tgtEl>
                                          <p:spTgt spid="645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1000" fill="hold"/>
                                        <p:tgtEl>
                                          <p:spTgt spid="645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1000" fill="hold"/>
                                        <p:tgtEl>
                                          <p:spTgt spid="645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3" dur="1000"/>
                                        <p:tgtEl>
                                          <p:spTgt spid="64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6" dur="1000" fill="hold"/>
                                        <p:tgtEl>
                                          <p:spTgt spid="645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1000" fill="hold"/>
                                        <p:tgtEl>
                                          <p:spTgt spid="645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1000" fill="hold"/>
                                        <p:tgtEl>
                                          <p:spTgt spid="645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9" dur="1000"/>
                                        <p:tgtEl>
                                          <p:spTgt spid="64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0" fill="hold">
                      <p:stCondLst>
                        <p:cond delay="indefinite"/>
                      </p:stCondLst>
                      <p:childTnLst>
                        <p:par>
                          <p:cTn id="461" fill="hold">
                            <p:stCondLst>
                              <p:cond delay="0"/>
                            </p:stCondLst>
                            <p:childTnLst>
                              <p:par>
                                <p:cTn id="46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45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7" dur="1000" fill="hold"/>
                                        <p:tgtEl>
                                          <p:spTgt spid="645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4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2" fill="hold">
                      <p:stCondLst>
                        <p:cond delay="indefinite"/>
                      </p:stCondLst>
                      <p:childTnLst>
                        <p:par>
                          <p:cTn id="473" fill="hold">
                            <p:stCondLst>
                              <p:cond delay="0"/>
                            </p:stCondLst>
                            <p:childTnLst>
                              <p:par>
                                <p:cTn id="47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6" dur="1" fill="hold"/>
                                        <p:tgtEl>
                                          <p:spTgt spid="6457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3" grpId="0" animBg="1"/>
      <p:bldP spid="64524" grpId="0" animBg="1"/>
      <p:bldP spid="64525" grpId="0" animBg="1"/>
      <p:bldP spid="64526" grpId="0" animBg="1"/>
      <p:bldP spid="64527" grpId="0" animBg="1"/>
      <p:bldP spid="64528" grpId="0" animBg="1"/>
      <p:bldP spid="64529" grpId="0" animBg="1"/>
      <p:bldP spid="64530" grpId="0" animBg="1"/>
      <p:bldP spid="64531" grpId="0" animBg="1"/>
      <p:bldP spid="64532" grpId="0" animBg="1"/>
      <p:bldP spid="64533" grpId="0" animBg="1"/>
      <p:bldP spid="64534" grpId="0" animBg="1"/>
      <p:bldP spid="64535" grpId="0" animBg="1"/>
      <p:bldP spid="64536" grpId="0" animBg="1"/>
      <p:bldP spid="64537" grpId="0" animBg="1"/>
      <p:bldP spid="64538" grpId="0" animBg="1"/>
      <p:bldP spid="64539" grpId="0" animBg="1"/>
      <p:bldP spid="64540" grpId="0" animBg="1"/>
      <p:bldP spid="64541" grpId="0" animBg="1"/>
      <p:bldP spid="64542" grpId="0" animBg="1"/>
      <p:bldP spid="64543" grpId="0" animBg="1"/>
      <p:bldP spid="64544" grpId="0" animBg="1"/>
      <p:bldP spid="64545" grpId="0" animBg="1"/>
      <p:bldP spid="64546" grpId="0" animBg="1"/>
      <p:bldP spid="64547" grpId="0" animBg="1"/>
      <p:bldP spid="64548" grpId="0" animBg="1"/>
      <p:bldP spid="64549" grpId="0" animBg="1"/>
      <p:bldP spid="64550" grpId="0" animBg="1"/>
      <p:bldP spid="64551" grpId="0" animBg="1"/>
      <p:bldP spid="64552" grpId="0" animBg="1"/>
      <p:bldP spid="64553" grpId="0" animBg="1"/>
      <p:bldP spid="64554" grpId="0" animBg="1"/>
      <p:bldP spid="64555" grpId="0" animBg="1"/>
      <p:bldP spid="64556" grpId="0" animBg="1"/>
      <p:bldP spid="64557" grpId="0" animBg="1"/>
      <p:bldP spid="64558" grpId="0" animBg="1"/>
      <p:bldP spid="64559" grpId="0" animBg="1"/>
      <p:bldP spid="64560" grpId="0" animBg="1"/>
      <p:bldP spid="64561" grpId="0" animBg="1"/>
      <p:bldP spid="64562" grpId="0" animBg="1"/>
      <p:bldP spid="64563" grpId="0" animBg="1"/>
      <p:bldP spid="64564" grpId="0" animBg="1"/>
      <p:bldP spid="64565" grpId="0" animBg="1"/>
      <p:bldP spid="64566" grpId="0" animBg="1"/>
      <p:bldP spid="64567" grpId="0" animBg="1"/>
      <p:bldP spid="6457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2"/>
          <p:cNvSpPr txBox="1">
            <a:spLocks noChangeArrowheads="1"/>
          </p:cNvSpPr>
          <p:nvPr/>
        </p:nvSpPr>
        <p:spPr bwMode="auto">
          <a:xfrm>
            <a:off x="228600" y="1600200"/>
            <a:ext cx="854075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     </a:t>
            </a:r>
          </a:p>
          <a:p>
            <a:pPr marL="342900" indent="-342900"/>
            <a:endParaRPr lang="en-US" sz="3200">
              <a:solidFill>
                <a:srgbClr val="0099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6563" name="Rectangle 3"/>
          <p:cNvSpPr>
            <a:spLocks noChangeArrowheads="1"/>
          </p:cNvSpPr>
          <p:nvPr/>
        </p:nvSpPr>
        <p:spPr bwMode="auto">
          <a:xfrm>
            <a:off x="0" y="-3810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 eaLnBrk="1" hangingPunct="1"/>
            <a:r>
              <a:rPr lang="en-US" sz="4000" b="1" u="sng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“Comparing Fractions”    </a:t>
            </a:r>
          </a:p>
        </p:txBody>
      </p:sp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457200" y="1066800"/>
            <a:ext cx="86868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3"/>
              </a:buBlip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Compare the fractions        and      .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3"/>
              </a:buBlip>
            </a:pP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3"/>
              </a:buBlip>
            </a:pP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66565" name="Object 5"/>
          <p:cNvGraphicFramePr>
            <a:graphicFrameLocks noChangeAspect="1"/>
          </p:cNvGraphicFramePr>
          <p:nvPr/>
        </p:nvGraphicFramePr>
        <p:xfrm>
          <a:off x="4114800" y="762000"/>
          <a:ext cx="388938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5" name="Equation" r:id="rId4" imgW="152280" imgH="393480" progId="Equation.3">
                  <p:embed/>
                </p:oleObj>
              </mc:Choice>
              <mc:Fallback>
                <p:oleObj name="Equation" r:id="rId4" imgW="15228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762000"/>
                        <a:ext cx="388938" cy="100330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66" name="Object 6"/>
          <p:cNvGraphicFramePr>
            <a:graphicFrameLocks noChangeAspect="1"/>
          </p:cNvGraphicFramePr>
          <p:nvPr/>
        </p:nvGraphicFramePr>
        <p:xfrm>
          <a:off x="609600" y="4876800"/>
          <a:ext cx="328613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6" name="Equation" r:id="rId6" imgW="152280" imgH="393480" progId="Equation.3">
                  <p:embed/>
                </p:oleObj>
              </mc:Choice>
              <mc:Fallback>
                <p:oleObj name="Equation" r:id="rId6" imgW="15228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876800"/>
                        <a:ext cx="328613" cy="85090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567" name="Text Box 7"/>
          <p:cNvSpPr txBox="1">
            <a:spLocks noChangeArrowheads="1"/>
          </p:cNvSpPr>
          <p:nvPr/>
        </p:nvSpPr>
        <p:spPr bwMode="auto">
          <a:xfrm>
            <a:off x="3124200" y="5257800"/>
            <a:ext cx="29083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rPr>
              <a:t>Same denominator, </a:t>
            </a:r>
          </a:p>
          <a:p>
            <a:pPr eaLnBrk="1" hangingPunct="1"/>
            <a:r>
              <a:rPr lang="en-US" sz="24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rPr>
              <a:t>now compare </a:t>
            </a:r>
          </a:p>
          <a:p>
            <a:pPr eaLnBrk="1" hangingPunct="1"/>
            <a:r>
              <a:rPr lang="en-US" sz="24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rPr>
              <a:t>numerators</a:t>
            </a:r>
          </a:p>
        </p:txBody>
      </p:sp>
      <p:graphicFrame>
        <p:nvGraphicFramePr>
          <p:cNvPr id="66568" name="Object 8"/>
          <p:cNvGraphicFramePr>
            <a:graphicFrameLocks noChangeAspect="1"/>
          </p:cNvGraphicFramePr>
          <p:nvPr/>
        </p:nvGraphicFramePr>
        <p:xfrm>
          <a:off x="609600" y="5867400"/>
          <a:ext cx="330200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7" name="Equation" r:id="rId8" imgW="152280" imgH="393480" progId="Equation.3">
                  <p:embed/>
                </p:oleObj>
              </mc:Choice>
              <mc:Fallback>
                <p:oleObj name="Equation" r:id="rId8" imgW="152280" imgH="393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5867400"/>
                        <a:ext cx="330200" cy="850900"/>
                      </a:xfrm>
                      <a:prstGeom prst="rect">
                        <a:avLst/>
                      </a:prstGeom>
                      <a:solidFill>
                        <a:srgbClr val="00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69" name="Object 9"/>
          <p:cNvGraphicFramePr>
            <a:graphicFrameLocks noChangeAspect="1"/>
          </p:cNvGraphicFramePr>
          <p:nvPr/>
        </p:nvGraphicFramePr>
        <p:xfrm>
          <a:off x="5181600" y="762000"/>
          <a:ext cx="387350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8" name="Equation" r:id="rId10" imgW="152280" imgH="393480" progId="Equation.3">
                  <p:embed/>
                </p:oleObj>
              </mc:Choice>
              <mc:Fallback>
                <p:oleObj name="Equation" r:id="rId10" imgW="152280" imgH="3934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762000"/>
                        <a:ext cx="387350" cy="1003300"/>
                      </a:xfrm>
                      <a:prstGeom prst="rect">
                        <a:avLst/>
                      </a:prstGeom>
                      <a:solidFill>
                        <a:srgbClr val="00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70" name="Object 10"/>
          <p:cNvGraphicFramePr>
            <a:graphicFrameLocks noChangeAspect="1"/>
          </p:cNvGraphicFramePr>
          <p:nvPr/>
        </p:nvGraphicFramePr>
        <p:xfrm>
          <a:off x="1066800" y="4876800"/>
          <a:ext cx="520700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9" name="Equation" r:id="rId12" imgW="241200" imgH="393480" progId="Equation.3">
                  <p:embed/>
                </p:oleObj>
              </mc:Choice>
              <mc:Fallback>
                <p:oleObj name="Equation" r:id="rId12" imgW="241200" imgH="39348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876800"/>
                        <a:ext cx="520700" cy="85090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71" name="Object 11"/>
          <p:cNvGraphicFramePr>
            <a:graphicFrameLocks noChangeAspect="1"/>
          </p:cNvGraphicFramePr>
          <p:nvPr/>
        </p:nvGraphicFramePr>
        <p:xfrm>
          <a:off x="2259013" y="4876800"/>
          <a:ext cx="493712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80" name="Equation" r:id="rId14" imgW="228600" imgH="393480" progId="Equation.3">
                  <p:embed/>
                </p:oleObj>
              </mc:Choice>
              <mc:Fallback>
                <p:oleObj name="Equation" r:id="rId14" imgW="228600" imgH="39348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9013" y="4876800"/>
                        <a:ext cx="493712" cy="85090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73" name="Object 13"/>
          <p:cNvGraphicFramePr>
            <a:graphicFrameLocks noChangeAspect="1"/>
          </p:cNvGraphicFramePr>
          <p:nvPr/>
        </p:nvGraphicFramePr>
        <p:xfrm>
          <a:off x="1047750" y="5867400"/>
          <a:ext cx="522288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81" name="Equation" r:id="rId16" imgW="241200" imgH="393480" progId="Equation.3">
                  <p:embed/>
                </p:oleObj>
              </mc:Choice>
              <mc:Fallback>
                <p:oleObj name="Equation" r:id="rId16" imgW="241200" imgH="39348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7750" y="5867400"/>
                        <a:ext cx="522288" cy="850900"/>
                      </a:xfrm>
                      <a:prstGeom prst="rect">
                        <a:avLst/>
                      </a:prstGeom>
                      <a:solidFill>
                        <a:srgbClr val="00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74" name="Object 14"/>
          <p:cNvGraphicFramePr>
            <a:graphicFrameLocks noChangeAspect="1"/>
          </p:cNvGraphicFramePr>
          <p:nvPr/>
        </p:nvGraphicFramePr>
        <p:xfrm>
          <a:off x="2259013" y="5867400"/>
          <a:ext cx="495300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82" name="Equation" r:id="rId18" imgW="228600" imgH="393480" progId="Equation.3">
                  <p:embed/>
                </p:oleObj>
              </mc:Choice>
              <mc:Fallback>
                <p:oleObj name="Equation" r:id="rId18" imgW="228600" imgH="39348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9013" y="5867400"/>
                        <a:ext cx="495300" cy="850900"/>
                      </a:xfrm>
                      <a:prstGeom prst="rect">
                        <a:avLst/>
                      </a:prstGeom>
                      <a:solidFill>
                        <a:srgbClr val="00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580" name="Text Box 20"/>
          <p:cNvSpPr txBox="1">
            <a:spLocks noChangeArrowheads="1"/>
          </p:cNvSpPr>
          <p:nvPr/>
        </p:nvSpPr>
        <p:spPr bwMode="auto">
          <a:xfrm>
            <a:off x="1752600" y="5943600"/>
            <a:ext cx="60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Arial" charset="0"/>
              </a:rPr>
              <a:t>=</a:t>
            </a:r>
          </a:p>
        </p:txBody>
      </p:sp>
      <p:sp>
        <p:nvSpPr>
          <p:cNvPr id="66582" name="Text Box 22"/>
          <p:cNvSpPr txBox="1">
            <a:spLocks noChangeArrowheads="1"/>
          </p:cNvSpPr>
          <p:nvPr/>
        </p:nvSpPr>
        <p:spPr bwMode="auto">
          <a:xfrm>
            <a:off x="1752600" y="4953000"/>
            <a:ext cx="60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Arial" charset="0"/>
              </a:rPr>
              <a:t>=</a:t>
            </a:r>
          </a:p>
        </p:txBody>
      </p:sp>
      <p:sp>
        <p:nvSpPr>
          <p:cNvPr id="66584" name="Text Box 24"/>
          <p:cNvSpPr txBox="1">
            <a:spLocks noChangeArrowheads="1"/>
          </p:cNvSpPr>
          <p:nvPr/>
        </p:nvSpPr>
        <p:spPr bwMode="auto">
          <a:xfrm>
            <a:off x="6172200" y="5410200"/>
            <a:ext cx="2667000" cy="863600"/>
          </a:xfrm>
          <a:prstGeom prst="rect">
            <a:avLst/>
          </a:prstGeom>
          <a:noFill/>
          <a:ln w="412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rPr>
              <a:t>Therefore, 4/5 is</a:t>
            </a:r>
          </a:p>
          <a:p>
            <a:pPr eaLnBrk="1" hangingPunct="1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rPr>
              <a:t>greater 3/4.  </a:t>
            </a:r>
          </a:p>
        </p:txBody>
      </p:sp>
      <p:sp>
        <p:nvSpPr>
          <p:cNvPr id="66585" name="Rectangle 25"/>
          <p:cNvSpPr>
            <a:spLocks noChangeArrowheads="1"/>
          </p:cNvSpPr>
          <p:nvPr/>
        </p:nvSpPr>
        <p:spPr bwMode="auto">
          <a:xfrm>
            <a:off x="5867400" y="1828800"/>
            <a:ext cx="381000" cy="1524000"/>
          </a:xfrm>
          <a:prstGeom prst="rect">
            <a:avLst/>
          </a:prstGeom>
          <a:solidFill>
            <a:srgbClr val="00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586" name="Rectangle 26"/>
          <p:cNvSpPr>
            <a:spLocks noChangeArrowheads="1"/>
          </p:cNvSpPr>
          <p:nvPr/>
        </p:nvSpPr>
        <p:spPr bwMode="auto">
          <a:xfrm>
            <a:off x="6248400" y="1828800"/>
            <a:ext cx="381000" cy="1524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587" name="Rectangle 27"/>
          <p:cNvSpPr>
            <a:spLocks noChangeArrowheads="1"/>
          </p:cNvSpPr>
          <p:nvPr/>
        </p:nvSpPr>
        <p:spPr bwMode="auto">
          <a:xfrm>
            <a:off x="6629400" y="1828800"/>
            <a:ext cx="381000" cy="1524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588" name="Rectangle 28"/>
          <p:cNvSpPr>
            <a:spLocks noChangeArrowheads="1"/>
          </p:cNvSpPr>
          <p:nvPr/>
        </p:nvSpPr>
        <p:spPr bwMode="auto">
          <a:xfrm>
            <a:off x="7010400" y="1828800"/>
            <a:ext cx="381000" cy="1524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589" name="Rectangle 29"/>
          <p:cNvSpPr>
            <a:spLocks noChangeArrowheads="1"/>
          </p:cNvSpPr>
          <p:nvPr/>
        </p:nvSpPr>
        <p:spPr bwMode="auto">
          <a:xfrm>
            <a:off x="7391400" y="1828800"/>
            <a:ext cx="381000" cy="1524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590" name="Rectangle 30"/>
          <p:cNvSpPr>
            <a:spLocks noChangeArrowheads="1"/>
          </p:cNvSpPr>
          <p:nvPr/>
        </p:nvSpPr>
        <p:spPr bwMode="auto">
          <a:xfrm>
            <a:off x="6248400" y="1828800"/>
            <a:ext cx="381000" cy="1524000"/>
          </a:xfrm>
          <a:prstGeom prst="rect">
            <a:avLst/>
          </a:prstGeom>
          <a:solidFill>
            <a:srgbClr val="00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591" name="Rectangle 31"/>
          <p:cNvSpPr>
            <a:spLocks noChangeArrowheads="1"/>
          </p:cNvSpPr>
          <p:nvPr/>
        </p:nvSpPr>
        <p:spPr bwMode="auto">
          <a:xfrm>
            <a:off x="6629400" y="1828800"/>
            <a:ext cx="381000" cy="1524000"/>
          </a:xfrm>
          <a:prstGeom prst="rect">
            <a:avLst/>
          </a:prstGeom>
          <a:solidFill>
            <a:srgbClr val="00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592" name="Rectangle 32"/>
          <p:cNvSpPr>
            <a:spLocks noChangeArrowheads="1"/>
          </p:cNvSpPr>
          <p:nvPr/>
        </p:nvSpPr>
        <p:spPr bwMode="auto">
          <a:xfrm>
            <a:off x="7010400" y="1828800"/>
            <a:ext cx="381000" cy="1524000"/>
          </a:xfrm>
          <a:prstGeom prst="rect">
            <a:avLst/>
          </a:prstGeom>
          <a:solidFill>
            <a:srgbClr val="00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593" name="Rectangle 33"/>
          <p:cNvSpPr>
            <a:spLocks noChangeArrowheads="1"/>
          </p:cNvSpPr>
          <p:nvPr/>
        </p:nvSpPr>
        <p:spPr bwMode="auto">
          <a:xfrm>
            <a:off x="1676400" y="1828800"/>
            <a:ext cx="2133600" cy="1524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595" name="Rectangle 35"/>
          <p:cNvSpPr>
            <a:spLocks noChangeArrowheads="1"/>
          </p:cNvSpPr>
          <p:nvPr/>
        </p:nvSpPr>
        <p:spPr bwMode="auto">
          <a:xfrm>
            <a:off x="1676400" y="1828800"/>
            <a:ext cx="533400" cy="1524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596" name="Rectangle 36"/>
          <p:cNvSpPr>
            <a:spLocks noChangeArrowheads="1"/>
          </p:cNvSpPr>
          <p:nvPr/>
        </p:nvSpPr>
        <p:spPr bwMode="auto">
          <a:xfrm>
            <a:off x="2209800" y="1828800"/>
            <a:ext cx="533400" cy="1524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597" name="Rectangle 37"/>
          <p:cNvSpPr>
            <a:spLocks noChangeArrowheads="1"/>
          </p:cNvSpPr>
          <p:nvPr/>
        </p:nvSpPr>
        <p:spPr bwMode="auto">
          <a:xfrm>
            <a:off x="2743200" y="1828800"/>
            <a:ext cx="533400" cy="1524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606" name="Rectangle 46"/>
          <p:cNvSpPr>
            <a:spLocks noChangeArrowheads="1"/>
          </p:cNvSpPr>
          <p:nvPr/>
        </p:nvSpPr>
        <p:spPr bwMode="auto">
          <a:xfrm>
            <a:off x="457200" y="35814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3"/>
              </a:buBlip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When two fractions have different denominators, write equivalent fractions with common denominators.  Then compare the numerators.</a:t>
            </a:r>
          </a:p>
        </p:txBody>
      </p:sp>
      <p:sp>
        <p:nvSpPr>
          <p:cNvPr id="66607" name="Line 47"/>
          <p:cNvSpPr>
            <a:spLocks noChangeShapeType="1"/>
          </p:cNvSpPr>
          <p:nvPr/>
        </p:nvSpPr>
        <p:spPr bwMode="auto">
          <a:xfrm>
            <a:off x="5867400" y="2590800"/>
            <a:ext cx="1905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608" name="Line 48"/>
          <p:cNvSpPr>
            <a:spLocks noChangeShapeType="1"/>
          </p:cNvSpPr>
          <p:nvPr/>
        </p:nvSpPr>
        <p:spPr bwMode="auto">
          <a:xfrm>
            <a:off x="5867400" y="2209800"/>
            <a:ext cx="1905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609" name="Line 49"/>
          <p:cNvSpPr>
            <a:spLocks noChangeShapeType="1"/>
          </p:cNvSpPr>
          <p:nvPr/>
        </p:nvSpPr>
        <p:spPr bwMode="auto">
          <a:xfrm>
            <a:off x="5867400" y="2971800"/>
            <a:ext cx="1905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610" name="Line 50"/>
          <p:cNvSpPr>
            <a:spLocks noChangeShapeType="1"/>
          </p:cNvSpPr>
          <p:nvPr/>
        </p:nvSpPr>
        <p:spPr bwMode="auto">
          <a:xfrm>
            <a:off x="1676400" y="2438400"/>
            <a:ext cx="2133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611" name="Line 51"/>
          <p:cNvSpPr>
            <a:spLocks noChangeShapeType="1"/>
          </p:cNvSpPr>
          <p:nvPr/>
        </p:nvSpPr>
        <p:spPr bwMode="auto">
          <a:xfrm>
            <a:off x="1676400" y="2133600"/>
            <a:ext cx="2133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612" name="Line 52"/>
          <p:cNvSpPr>
            <a:spLocks noChangeShapeType="1"/>
          </p:cNvSpPr>
          <p:nvPr/>
        </p:nvSpPr>
        <p:spPr bwMode="auto">
          <a:xfrm>
            <a:off x="1676400" y="2743200"/>
            <a:ext cx="2133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613" name="Line 53"/>
          <p:cNvSpPr>
            <a:spLocks noChangeShapeType="1"/>
          </p:cNvSpPr>
          <p:nvPr/>
        </p:nvSpPr>
        <p:spPr bwMode="auto">
          <a:xfrm>
            <a:off x="1676400" y="3048000"/>
            <a:ext cx="2133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6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6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6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6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6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6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6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6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66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66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66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6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666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666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666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66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6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6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66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6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6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6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658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65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658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65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658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65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658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658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6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6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6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658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65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658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65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658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65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658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658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65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65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65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65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65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65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65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65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65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65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65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6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6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6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657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65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657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65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657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65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657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657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66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66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66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66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66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66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66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1" dur="80"/>
                                        <p:tgtEl>
                                          <p:spTgt spid="665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2" dur="80"/>
                                        <p:tgtEl>
                                          <p:spTgt spid="665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3" dur="80"/>
                                        <p:tgtEl>
                                          <p:spTgt spid="665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770" decel="100000"/>
                                        <p:tgtEl>
                                          <p:spTgt spid="6658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9" dur="770" decel="100000"/>
                                        <p:tgtEl>
                                          <p:spTgt spid="6658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58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1" dur="770" fill="hold"/>
                                        <p:tgtEl>
                                          <p:spTgt spid="66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3" dur="770" fill="hold"/>
                                        <p:tgtEl>
                                          <p:spTgt spid="66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7" grpId="0"/>
      <p:bldP spid="66580" grpId="0"/>
      <p:bldP spid="66582" grpId="0"/>
      <p:bldP spid="66584" grpId="0" animBg="1"/>
      <p:bldP spid="66585" grpId="0" animBg="1"/>
      <p:bldP spid="66586" grpId="0" animBg="1"/>
      <p:bldP spid="66587" grpId="0" animBg="1"/>
      <p:bldP spid="66588" grpId="0" animBg="1"/>
      <p:bldP spid="66589" grpId="0" animBg="1"/>
      <p:bldP spid="66590" grpId="0" animBg="1"/>
      <p:bldP spid="66591" grpId="0" animBg="1"/>
      <p:bldP spid="66592" grpId="0" animBg="1"/>
      <p:bldP spid="66593" grpId="0" animBg="1"/>
      <p:bldP spid="66595" grpId="0" animBg="1"/>
      <p:bldP spid="66596" grpId="0" animBg="1"/>
      <p:bldP spid="66597" grpId="0" animBg="1"/>
      <p:bldP spid="66606" grpId="0"/>
      <p:bldP spid="66607" grpId="0" animBg="1"/>
      <p:bldP spid="66608" grpId="0" animBg="1"/>
      <p:bldP spid="66609" grpId="0" animBg="1"/>
      <p:bldP spid="66610" grpId="0" animBg="1"/>
      <p:bldP spid="66611" grpId="0" animBg="1"/>
      <p:bldP spid="66612" grpId="0" animBg="1"/>
      <p:bldP spid="666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8077200" cy="1431925"/>
          </a:xfrm>
        </p:spPr>
        <p:txBody>
          <a:bodyPr/>
          <a:lstStyle/>
          <a:p>
            <a:r>
              <a:rPr lang="en-US" sz="3600" u="sng"/>
              <a:t>Compare the Following Fractions</a:t>
            </a:r>
          </a:p>
        </p:txBody>
      </p:sp>
      <p:graphicFrame>
        <p:nvGraphicFramePr>
          <p:cNvPr id="68611" name="Object 3"/>
          <p:cNvGraphicFramePr>
            <a:graphicFrameLocks noChangeAspect="1"/>
          </p:cNvGraphicFramePr>
          <p:nvPr/>
        </p:nvGraphicFramePr>
        <p:xfrm>
          <a:off x="1600200" y="5334000"/>
          <a:ext cx="379413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43" name="Equation" r:id="rId3" imgW="152280" imgH="393480" progId="Equation.3">
                  <p:embed/>
                </p:oleObj>
              </mc:Choice>
              <mc:Fallback>
                <p:oleObj name="Equation" r:id="rId3" imgW="15228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5334000"/>
                        <a:ext cx="379413" cy="981075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320675" y="5105400"/>
            <a:ext cx="1905000" cy="14478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8613" name="Object 5"/>
          <p:cNvGraphicFramePr>
            <a:graphicFrameLocks noChangeAspect="1"/>
          </p:cNvGraphicFramePr>
          <p:nvPr/>
        </p:nvGraphicFramePr>
        <p:xfrm>
          <a:off x="457200" y="5334000"/>
          <a:ext cx="377825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44" name="Equation" r:id="rId5" imgW="152280" imgH="393480" progId="Equation.3">
                  <p:embed/>
                </p:oleObj>
              </mc:Choice>
              <mc:Fallback>
                <p:oleObj name="Equation" r:id="rId5" imgW="15228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5334000"/>
                        <a:ext cx="377825" cy="981075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614" name="AutoShape 6"/>
          <p:cNvSpPr>
            <a:spLocks noChangeArrowheads="1"/>
          </p:cNvSpPr>
          <p:nvPr/>
        </p:nvSpPr>
        <p:spPr bwMode="auto">
          <a:xfrm>
            <a:off x="2378075" y="5638800"/>
            <a:ext cx="914400" cy="4572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15" name="Oval 7"/>
          <p:cNvSpPr>
            <a:spLocks noChangeArrowheads="1"/>
          </p:cNvSpPr>
          <p:nvPr/>
        </p:nvSpPr>
        <p:spPr bwMode="auto">
          <a:xfrm>
            <a:off x="1006475" y="5638800"/>
            <a:ext cx="457200" cy="4572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8616" name="Object 8"/>
          <p:cNvGraphicFramePr>
            <a:graphicFrameLocks noChangeAspect="1"/>
          </p:cNvGraphicFramePr>
          <p:nvPr/>
        </p:nvGraphicFramePr>
        <p:xfrm>
          <a:off x="5410200" y="5334000"/>
          <a:ext cx="1185863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45" name="Equation" r:id="rId7" imgW="457200" imgH="393480" progId="Equation.3">
                  <p:embed/>
                </p:oleObj>
              </mc:Choice>
              <mc:Fallback>
                <p:oleObj name="Equation" r:id="rId7" imgW="457200" imgH="393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5334000"/>
                        <a:ext cx="1185863" cy="981075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617" name="Rectangle 9"/>
          <p:cNvSpPr>
            <a:spLocks noChangeArrowheads="1"/>
          </p:cNvSpPr>
          <p:nvPr/>
        </p:nvSpPr>
        <p:spPr bwMode="auto">
          <a:xfrm>
            <a:off x="3749675" y="5105400"/>
            <a:ext cx="5241925" cy="14478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8618" name="Object 10"/>
          <p:cNvGraphicFramePr>
            <a:graphicFrameLocks noChangeAspect="1"/>
          </p:cNvGraphicFramePr>
          <p:nvPr/>
        </p:nvGraphicFramePr>
        <p:xfrm>
          <a:off x="3902075" y="5334000"/>
          <a:ext cx="1176338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46" name="Equation" r:id="rId9" imgW="457200" imgH="393480" progId="Equation.3">
                  <p:embed/>
                </p:oleObj>
              </mc:Choice>
              <mc:Fallback>
                <p:oleObj name="Equation" r:id="rId9" imgW="457200" imgH="39348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2075" y="5334000"/>
                        <a:ext cx="1176338" cy="981075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9" name="Object 11"/>
          <p:cNvGraphicFramePr>
            <a:graphicFrameLocks noChangeAspect="1"/>
          </p:cNvGraphicFramePr>
          <p:nvPr/>
        </p:nvGraphicFramePr>
        <p:xfrm>
          <a:off x="8229600" y="5334000"/>
          <a:ext cx="379413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47" name="Equation" r:id="rId11" imgW="152280" imgH="393480" progId="Equation.3">
                  <p:embed/>
                </p:oleObj>
              </mc:Choice>
              <mc:Fallback>
                <p:oleObj name="Equation" r:id="rId11" imgW="152280" imgH="39348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29600" y="5334000"/>
                        <a:ext cx="379413" cy="981075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20" name="Object 12"/>
          <p:cNvGraphicFramePr>
            <a:graphicFrameLocks noChangeAspect="1"/>
          </p:cNvGraphicFramePr>
          <p:nvPr/>
        </p:nvGraphicFramePr>
        <p:xfrm>
          <a:off x="7086600" y="5334000"/>
          <a:ext cx="377825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48" name="Equation" r:id="rId13" imgW="152280" imgH="393480" progId="Equation.3">
                  <p:embed/>
                </p:oleObj>
              </mc:Choice>
              <mc:Fallback>
                <p:oleObj name="Equation" r:id="rId13" imgW="152280" imgH="39348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5334000"/>
                        <a:ext cx="377825" cy="981075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621" name="Oval 13"/>
          <p:cNvSpPr>
            <a:spLocks noChangeArrowheads="1"/>
          </p:cNvSpPr>
          <p:nvPr/>
        </p:nvSpPr>
        <p:spPr bwMode="auto">
          <a:xfrm>
            <a:off x="7543800" y="5638800"/>
            <a:ext cx="549275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4400" b="1">
                <a:latin typeface="Tahoma" pitchFamily="34" charset="0"/>
                <a:cs typeface="Arial" charset="0"/>
              </a:rPr>
              <a:t>&lt;</a:t>
            </a:r>
          </a:p>
        </p:txBody>
      </p:sp>
      <p:graphicFrame>
        <p:nvGraphicFramePr>
          <p:cNvPr id="68622" name="Object 14"/>
          <p:cNvGraphicFramePr>
            <a:graphicFrameLocks noChangeAspect="1"/>
          </p:cNvGraphicFramePr>
          <p:nvPr/>
        </p:nvGraphicFramePr>
        <p:xfrm>
          <a:off x="1676400" y="3657600"/>
          <a:ext cx="347663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49" name="Equation" r:id="rId15" imgW="139680" imgH="393480" progId="Equation.3">
                  <p:embed/>
                </p:oleObj>
              </mc:Choice>
              <mc:Fallback>
                <p:oleObj name="Equation" r:id="rId15" imgW="139680" imgH="39348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657600"/>
                        <a:ext cx="347663" cy="981075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623" name="Rectangle 15"/>
          <p:cNvSpPr>
            <a:spLocks noChangeArrowheads="1"/>
          </p:cNvSpPr>
          <p:nvPr/>
        </p:nvSpPr>
        <p:spPr bwMode="auto">
          <a:xfrm>
            <a:off x="320675" y="3429000"/>
            <a:ext cx="1905000" cy="14478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8624" name="Object 16"/>
          <p:cNvGraphicFramePr>
            <a:graphicFrameLocks noChangeAspect="1"/>
          </p:cNvGraphicFramePr>
          <p:nvPr/>
        </p:nvGraphicFramePr>
        <p:xfrm>
          <a:off x="457200" y="3657600"/>
          <a:ext cx="503238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50" name="Equation" r:id="rId17" imgW="203040" imgH="393480" progId="Equation.3">
                  <p:embed/>
                </p:oleObj>
              </mc:Choice>
              <mc:Fallback>
                <p:oleObj name="Equation" r:id="rId17" imgW="203040" imgH="39348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657600"/>
                        <a:ext cx="503238" cy="981075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625" name="AutoShape 17"/>
          <p:cNvSpPr>
            <a:spLocks noChangeArrowheads="1"/>
          </p:cNvSpPr>
          <p:nvPr/>
        </p:nvSpPr>
        <p:spPr bwMode="auto">
          <a:xfrm>
            <a:off x="2378075" y="3962400"/>
            <a:ext cx="914400" cy="4572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26" name="Oval 18"/>
          <p:cNvSpPr>
            <a:spLocks noChangeArrowheads="1"/>
          </p:cNvSpPr>
          <p:nvPr/>
        </p:nvSpPr>
        <p:spPr bwMode="auto">
          <a:xfrm>
            <a:off x="1006475" y="3962400"/>
            <a:ext cx="457200" cy="4572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8627" name="Object 19"/>
          <p:cNvGraphicFramePr>
            <a:graphicFrameLocks noChangeAspect="1"/>
          </p:cNvGraphicFramePr>
          <p:nvPr/>
        </p:nvGraphicFramePr>
        <p:xfrm>
          <a:off x="5486400" y="3733800"/>
          <a:ext cx="1185863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51" name="Equation" r:id="rId19" imgW="457200" imgH="393480" progId="Equation.3">
                  <p:embed/>
                </p:oleObj>
              </mc:Choice>
              <mc:Fallback>
                <p:oleObj name="Equation" r:id="rId19" imgW="457200" imgH="393480" progId="Equation.3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3733800"/>
                        <a:ext cx="1185863" cy="981075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628" name="Rectangle 20"/>
          <p:cNvSpPr>
            <a:spLocks noChangeArrowheads="1"/>
          </p:cNvSpPr>
          <p:nvPr/>
        </p:nvSpPr>
        <p:spPr bwMode="auto">
          <a:xfrm>
            <a:off x="3749675" y="3429000"/>
            <a:ext cx="5241925" cy="14478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8629" name="Object 21"/>
          <p:cNvGraphicFramePr>
            <a:graphicFrameLocks noChangeAspect="1"/>
          </p:cNvGraphicFramePr>
          <p:nvPr/>
        </p:nvGraphicFramePr>
        <p:xfrm>
          <a:off x="3962400" y="3733800"/>
          <a:ext cx="1339850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52" name="Equation" r:id="rId21" imgW="520560" imgH="393480" progId="Equation.3">
                  <p:embed/>
                </p:oleObj>
              </mc:Choice>
              <mc:Fallback>
                <p:oleObj name="Equation" r:id="rId21" imgW="520560" imgH="393480" progId="Equation.3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3733800"/>
                        <a:ext cx="1339850" cy="981075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30" name="Object 22"/>
          <p:cNvGraphicFramePr>
            <a:graphicFrameLocks noChangeAspect="1"/>
          </p:cNvGraphicFramePr>
          <p:nvPr/>
        </p:nvGraphicFramePr>
        <p:xfrm>
          <a:off x="8305800" y="3733800"/>
          <a:ext cx="347663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53" name="Equation" r:id="rId23" imgW="139680" imgH="393480" progId="Equation.3">
                  <p:embed/>
                </p:oleObj>
              </mc:Choice>
              <mc:Fallback>
                <p:oleObj name="Equation" r:id="rId23" imgW="139680" imgH="393480" progId="Equation.3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05800" y="3733800"/>
                        <a:ext cx="347663" cy="981075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31" name="Object 23"/>
          <p:cNvGraphicFramePr>
            <a:graphicFrameLocks noChangeAspect="1"/>
          </p:cNvGraphicFramePr>
          <p:nvPr/>
        </p:nvGraphicFramePr>
        <p:xfrm>
          <a:off x="6934200" y="3733800"/>
          <a:ext cx="503238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54" name="Equation" r:id="rId25" imgW="203040" imgH="393480" progId="Equation.3">
                  <p:embed/>
                </p:oleObj>
              </mc:Choice>
              <mc:Fallback>
                <p:oleObj name="Equation" r:id="rId25" imgW="203040" imgH="393480" progId="Equation.3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3733800"/>
                        <a:ext cx="503238" cy="981075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632" name="Oval 24"/>
          <p:cNvSpPr>
            <a:spLocks noChangeArrowheads="1"/>
          </p:cNvSpPr>
          <p:nvPr/>
        </p:nvSpPr>
        <p:spPr bwMode="auto">
          <a:xfrm>
            <a:off x="7543800" y="3962400"/>
            <a:ext cx="549275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4400" b="1">
                <a:latin typeface="Tahoma" pitchFamily="34" charset="0"/>
                <a:cs typeface="Arial" charset="0"/>
              </a:rPr>
              <a:t>&gt;</a:t>
            </a:r>
          </a:p>
        </p:txBody>
      </p:sp>
      <p:graphicFrame>
        <p:nvGraphicFramePr>
          <p:cNvPr id="68633" name="Object 25"/>
          <p:cNvGraphicFramePr>
            <a:graphicFrameLocks noChangeAspect="1"/>
          </p:cNvGraphicFramePr>
          <p:nvPr/>
        </p:nvGraphicFramePr>
        <p:xfrm>
          <a:off x="1600200" y="1981200"/>
          <a:ext cx="379413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55" name="Equation" r:id="rId27" imgW="152280" imgH="393480" progId="Equation.3">
                  <p:embed/>
                </p:oleObj>
              </mc:Choice>
              <mc:Fallback>
                <p:oleObj name="Equation" r:id="rId27" imgW="152280" imgH="393480" progId="Equation.3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981200"/>
                        <a:ext cx="379413" cy="981075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634" name="Rectangle 26"/>
          <p:cNvSpPr>
            <a:spLocks noChangeArrowheads="1"/>
          </p:cNvSpPr>
          <p:nvPr/>
        </p:nvSpPr>
        <p:spPr bwMode="auto">
          <a:xfrm>
            <a:off x="320675" y="1752600"/>
            <a:ext cx="1905000" cy="14478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8635" name="Object 27"/>
          <p:cNvGraphicFramePr>
            <a:graphicFrameLocks noChangeAspect="1"/>
          </p:cNvGraphicFramePr>
          <p:nvPr/>
        </p:nvGraphicFramePr>
        <p:xfrm>
          <a:off x="457200" y="1981200"/>
          <a:ext cx="377825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56" name="Equation" r:id="rId29" imgW="152280" imgH="393480" progId="Equation.3">
                  <p:embed/>
                </p:oleObj>
              </mc:Choice>
              <mc:Fallback>
                <p:oleObj name="Equation" r:id="rId29" imgW="152280" imgH="393480" progId="Equation.3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981200"/>
                        <a:ext cx="377825" cy="981075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636" name="AutoShape 28"/>
          <p:cNvSpPr>
            <a:spLocks noChangeArrowheads="1"/>
          </p:cNvSpPr>
          <p:nvPr/>
        </p:nvSpPr>
        <p:spPr bwMode="auto">
          <a:xfrm>
            <a:off x="2378075" y="2286000"/>
            <a:ext cx="914400" cy="4572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37" name="Oval 29"/>
          <p:cNvSpPr>
            <a:spLocks noChangeArrowheads="1"/>
          </p:cNvSpPr>
          <p:nvPr/>
        </p:nvSpPr>
        <p:spPr bwMode="auto">
          <a:xfrm>
            <a:off x="1006475" y="2286000"/>
            <a:ext cx="457200" cy="4572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8638" name="Object 30"/>
          <p:cNvGraphicFramePr>
            <a:graphicFrameLocks noChangeAspect="1"/>
          </p:cNvGraphicFramePr>
          <p:nvPr/>
        </p:nvGraphicFramePr>
        <p:xfrm>
          <a:off x="5376863" y="1981200"/>
          <a:ext cx="1252537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57" name="Equation" r:id="rId31" imgW="482400" imgH="393480" progId="Equation.3">
                  <p:embed/>
                </p:oleObj>
              </mc:Choice>
              <mc:Fallback>
                <p:oleObj name="Equation" r:id="rId31" imgW="482400" imgH="393480" progId="Equation.3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6863" y="1981200"/>
                        <a:ext cx="1252537" cy="981075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639" name="Rectangle 31"/>
          <p:cNvSpPr>
            <a:spLocks noChangeArrowheads="1"/>
          </p:cNvSpPr>
          <p:nvPr/>
        </p:nvSpPr>
        <p:spPr bwMode="auto">
          <a:xfrm>
            <a:off x="3749675" y="1752600"/>
            <a:ext cx="5241925" cy="14478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8640" name="Object 32"/>
          <p:cNvGraphicFramePr>
            <a:graphicFrameLocks noChangeAspect="1"/>
          </p:cNvGraphicFramePr>
          <p:nvPr/>
        </p:nvGraphicFramePr>
        <p:xfrm>
          <a:off x="3870325" y="1981200"/>
          <a:ext cx="1241425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58" name="Equation" r:id="rId33" imgW="482400" imgH="393480" progId="Equation.3">
                  <p:embed/>
                </p:oleObj>
              </mc:Choice>
              <mc:Fallback>
                <p:oleObj name="Equation" r:id="rId33" imgW="482400" imgH="393480" progId="Equation.3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0325" y="1981200"/>
                        <a:ext cx="1241425" cy="981075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41" name="Object 33"/>
          <p:cNvGraphicFramePr>
            <a:graphicFrameLocks noChangeAspect="1"/>
          </p:cNvGraphicFramePr>
          <p:nvPr/>
        </p:nvGraphicFramePr>
        <p:xfrm>
          <a:off x="8229600" y="1981200"/>
          <a:ext cx="379413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59" name="Equation" r:id="rId35" imgW="152280" imgH="393480" progId="Equation.3">
                  <p:embed/>
                </p:oleObj>
              </mc:Choice>
              <mc:Fallback>
                <p:oleObj name="Equation" r:id="rId35" imgW="152280" imgH="393480" progId="Equation.3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29600" y="1981200"/>
                        <a:ext cx="379413" cy="981075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42" name="Object 34"/>
          <p:cNvGraphicFramePr>
            <a:graphicFrameLocks noChangeAspect="1"/>
          </p:cNvGraphicFramePr>
          <p:nvPr/>
        </p:nvGraphicFramePr>
        <p:xfrm>
          <a:off x="7086600" y="1981200"/>
          <a:ext cx="377825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60" name="Equation" r:id="rId37" imgW="152280" imgH="393480" progId="Equation.3">
                  <p:embed/>
                </p:oleObj>
              </mc:Choice>
              <mc:Fallback>
                <p:oleObj name="Equation" r:id="rId37" imgW="152280" imgH="393480" progId="Equation.3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1981200"/>
                        <a:ext cx="377825" cy="981075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643" name="Oval 35"/>
          <p:cNvSpPr>
            <a:spLocks noChangeArrowheads="1"/>
          </p:cNvSpPr>
          <p:nvPr/>
        </p:nvSpPr>
        <p:spPr bwMode="auto">
          <a:xfrm>
            <a:off x="7543800" y="2133600"/>
            <a:ext cx="549275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4400" b="1">
                <a:latin typeface="Tahoma" pitchFamily="34" charset="0"/>
                <a:cs typeface="Arial" charset="0"/>
              </a:rPr>
              <a:t>&lt;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8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8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8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86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86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86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86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86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86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86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86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8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8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8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86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86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86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86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86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86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86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86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8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8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8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86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86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86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86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86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86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86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86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8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8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8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86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86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86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86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86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86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86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86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86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86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68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86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86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68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686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686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68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8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8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8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86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86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86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86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86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86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86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86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8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8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8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86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86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86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86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86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86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86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86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8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8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8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86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86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86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86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86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86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86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86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68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68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68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686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686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68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686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686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68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8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8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8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86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86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86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86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86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86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86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86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0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8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8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8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86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86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86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86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86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86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86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86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9" dur="1000" fill="hold"/>
                                        <p:tgtEl>
                                          <p:spTgt spid="686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1000" fill="hold"/>
                                        <p:tgtEl>
                                          <p:spTgt spid="686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1" dur="1000"/>
                                        <p:tgtEl>
                                          <p:spTgt spid="68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4" dur="1000" fill="hold"/>
                                        <p:tgtEl>
                                          <p:spTgt spid="686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1000" fill="hold"/>
                                        <p:tgtEl>
                                          <p:spTgt spid="686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6" dur="1000"/>
                                        <p:tgtEl>
                                          <p:spTgt spid="68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9" dur="1000" fill="hold"/>
                                        <p:tgtEl>
                                          <p:spTgt spid="686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1000" fill="hold"/>
                                        <p:tgtEl>
                                          <p:spTgt spid="686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1" dur="1000"/>
                                        <p:tgtEl>
                                          <p:spTgt spid="68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4" grpId="0" animBg="1"/>
      <p:bldP spid="68617" grpId="0" animBg="1"/>
      <p:bldP spid="68621" grpId="0" animBg="1"/>
      <p:bldP spid="68625" grpId="0" animBg="1"/>
      <p:bldP spid="68628" grpId="0" animBg="1"/>
      <p:bldP spid="68632" grpId="0" animBg="1"/>
      <p:bldP spid="68636" grpId="0" animBg="1"/>
      <p:bldP spid="68639" grpId="0" animBg="1"/>
      <p:bldP spid="6864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228600" y="1600200"/>
            <a:ext cx="854075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     </a:t>
            </a:r>
          </a:p>
          <a:p>
            <a:pPr marL="342900" indent="-342900"/>
            <a:endParaRPr lang="en-US" sz="3200">
              <a:solidFill>
                <a:srgbClr val="0099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9635" name="Rectangle 3"/>
          <p:cNvSpPr>
            <a:spLocks noChangeArrowheads="1"/>
          </p:cNvSpPr>
          <p:nvPr/>
        </p:nvSpPr>
        <p:spPr bwMode="auto">
          <a:xfrm>
            <a:off x="0" y="-3810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 eaLnBrk="1" hangingPunct="1"/>
            <a:r>
              <a:rPr lang="en-US" sz="4000" b="1" u="sng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“Comparing Decimals”    </a:t>
            </a:r>
          </a:p>
        </p:txBody>
      </p:sp>
      <p:sp>
        <p:nvSpPr>
          <p:cNvPr id="69669" name="Text Box 37"/>
          <p:cNvSpPr txBox="1">
            <a:spLocks noChangeArrowheads="1"/>
          </p:cNvSpPr>
          <p:nvPr/>
        </p:nvSpPr>
        <p:spPr bwMode="auto">
          <a:xfrm>
            <a:off x="533400" y="3505200"/>
            <a:ext cx="9731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0.81</a:t>
            </a:r>
          </a:p>
        </p:txBody>
      </p:sp>
      <p:sp>
        <p:nvSpPr>
          <p:cNvPr id="69670" name="Rectangle 38"/>
          <p:cNvSpPr>
            <a:spLocks noChangeArrowheads="1"/>
          </p:cNvSpPr>
          <p:nvPr/>
        </p:nvSpPr>
        <p:spPr bwMode="auto">
          <a:xfrm>
            <a:off x="457200" y="11430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To compare decimals, line up the decimal points and compare the digits from left to right until you find the place where the digits are different.</a:t>
            </a:r>
          </a:p>
        </p:txBody>
      </p:sp>
      <p:sp>
        <p:nvSpPr>
          <p:cNvPr id="69671" name="Text Box 39"/>
          <p:cNvSpPr txBox="1">
            <a:spLocks noChangeArrowheads="1"/>
          </p:cNvSpPr>
          <p:nvPr/>
        </p:nvSpPr>
        <p:spPr bwMode="auto">
          <a:xfrm>
            <a:off x="2514600" y="3505200"/>
            <a:ext cx="9731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0.84</a:t>
            </a:r>
          </a:p>
        </p:txBody>
      </p:sp>
      <p:sp>
        <p:nvSpPr>
          <p:cNvPr id="69672" name="Rectangle 40"/>
          <p:cNvSpPr>
            <a:spLocks noChangeArrowheads="1"/>
          </p:cNvSpPr>
          <p:nvPr/>
        </p:nvSpPr>
        <p:spPr bwMode="auto">
          <a:xfrm>
            <a:off x="1752600" y="35052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673" name="Text Box 41"/>
          <p:cNvSpPr txBox="1">
            <a:spLocks noChangeArrowheads="1"/>
          </p:cNvSpPr>
          <p:nvPr/>
        </p:nvSpPr>
        <p:spPr bwMode="auto">
          <a:xfrm>
            <a:off x="533400" y="4419600"/>
            <a:ext cx="9731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0.8</a:t>
            </a:r>
            <a:r>
              <a:rPr lang="en-US" sz="3200">
                <a:solidFill>
                  <a:srgbClr val="00FF00"/>
                </a:solidFill>
              </a:rPr>
              <a:t>1</a:t>
            </a:r>
          </a:p>
        </p:txBody>
      </p:sp>
      <p:sp>
        <p:nvSpPr>
          <p:cNvPr id="69674" name="Text Box 42"/>
          <p:cNvSpPr txBox="1">
            <a:spLocks noChangeArrowheads="1"/>
          </p:cNvSpPr>
          <p:nvPr/>
        </p:nvSpPr>
        <p:spPr bwMode="auto">
          <a:xfrm>
            <a:off x="533400" y="5486400"/>
            <a:ext cx="9731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0.8</a:t>
            </a:r>
            <a:r>
              <a:rPr lang="en-US" sz="3200">
                <a:solidFill>
                  <a:srgbClr val="00FF00"/>
                </a:solidFill>
              </a:rPr>
              <a:t>4</a:t>
            </a:r>
          </a:p>
        </p:txBody>
      </p:sp>
      <p:sp>
        <p:nvSpPr>
          <p:cNvPr id="69675" name="Line 43"/>
          <p:cNvSpPr>
            <a:spLocks noChangeShapeType="1"/>
          </p:cNvSpPr>
          <p:nvPr/>
        </p:nvSpPr>
        <p:spPr bwMode="auto">
          <a:xfrm>
            <a:off x="1295400" y="49530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76" name="Text Box 44"/>
          <p:cNvSpPr txBox="1">
            <a:spLocks noChangeArrowheads="1"/>
          </p:cNvSpPr>
          <p:nvPr/>
        </p:nvSpPr>
        <p:spPr bwMode="auto">
          <a:xfrm>
            <a:off x="1889125" y="5065713"/>
            <a:ext cx="2225675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4 is greater than 1, so 0.84 is greater than 0.81</a:t>
            </a:r>
          </a:p>
        </p:txBody>
      </p:sp>
      <p:sp>
        <p:nvSpPr>
          <p:cNvPr id="69677" name="Text Box 45"/>
          <p:cNvSpPr txBox="1">
            <a:spLocks noChangeArrowheads="1"/>
          </p:cNvSpPr>
          <p:nvPr/>
        </p:nvSpPr>
        <p:spPr bwMode="auto">
          <a:xfrm>
            <a:off x="228600" y="3124200"/>
            <a:ext cx="3816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Compare the fractions. Write &lt; or &gt;.</a:t>
            </a:r>
          </a:p>
        </p:txBody>
      </p:sp>
      <p:sp>
        <p:nvSpPr>
          <p:cNvPr id="69678" name="Text Box 46"/>
          <p:cNvSpPr txBox="1">
            <a:spLocks noChangeArrowheads="1"/>
          </p:cNvSpPr>
          <p:nvPr/>
        </p:nvSpPr>
        <p:spPr bwMode="auto">
          <a:xfrm>
            <a:off x="5562600" y="3505200"/>
            <a:ext cx="9731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0.34</a:t>
            </a:r>
          </a:p>
        </p:txBody>
      </p:sp>
      <p:sp>
        <p:nvSpPr>
          <p:cNvPr id="69679" name="Text Box 47"/>
          <p:cNvSpPr txBox="1">
            <a:spLocks noChangeArrowheads="1"/>
          </p:cNvSpPr>
          <p:nvPr/>
        </p:nvSpPr>
        <p:spPr bwMode="auto">
          <a:xfrm>
            <a:off x="7543800" y="3505200"/>
            <a:ext cx="11985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0.342</a:t>
            </a:r>
          </a:p>
        </p:txBody>
      </p:sp>
      <p:sp>
        <p:nvSpPr>
          <p:cNvPr id="69680" name="Rectangle 48"/>
          <p:cNvSpPr>
            <a:spLocks noChangeArrowheads="1"/>
          </p:cNvSpPr>
          <p:nvPr/>
        </p:nvSpPr>
        <p:spPr bwMode="auto">
          <a:xfrm>
            <a:off x="6781800" y="35052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681" name="Text Box 49"/>
          <p:cNvSpPr txBox="1">
            <a:spLocks noChangeArrowheads="1"/>
          </p:cNvSpPr>
          <p:nvPr/>
        </p:nvSpPr>
        <p:spPr bwMode="auto">
          <a:xfrm>
            <a:off x="5562600" y="4419600"/>
            <a:ext cx="11985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0.34</a:t>
            </a:r>
            <a:r>
              <a:rPr lang="en-US" sz="3200">
                <a:solidFill>
                  <a:srgbClr val="FFFF00"/>
                </a:solidFill>
              </a:rPr>
              <a:t>3</a:t>
            </a:r>
          </a:p>
        </p:txBody>
      </p:sp>
      <p:sp>
        <p:nvSpPr>
          <p:cNvPr id="69682" name="Text Box 50"/>
          <p:cNvSpPr txBox="1">
            <a:spLocks noChangeArrowheads="1"/>
          </p:cNvSpPr>
          <p:nvPr/>
        </p:nvSpPr>
        <p:spPr bwMode="auto">
          <a:xfrm>
            <a:off x="5562600" y="5486400"/>
            <a:ext cx="11985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0.34</a:t>
            </a:r>
            <a:r>
              <a:rPr lang="en-US" sz="3200">
                <a:solidFill>
                  <a:srgbClr val="FFFF00"/>
                </a:solidFill>
              </a:rPr>
              <a:t>2</a:t>
            </a:r>
          </a:p>
        </p:txBody>
      </p:sp>
      <p:sp>
        <p:nvSpPr>
          <p:cNvPr id="69683" name="Line 51"/>
          <p:cNvSpPr>
            <a:spLocks noChangeShapeType="1"/>
          </p:cNvSpPr>
          <p:nvPr/>
        </p:nvSpPr>
        <p:spPr bwMode="auto">
          <a:xfrm>
            <a:off x="6553200" y="49530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84" name="Text Box 52"/>
          <p:cNvSpPr txBox="1">
            <a:spLocks noChangeArrowheads="1"/>
          </p:cNvSpPr>
          <p:nvPr/>
        </p:nvSpPr>
        <p:spPr bwMode="auto">
          <a:xfrm>
            <a:off x="6918325" y="5065713"/>
            <a:ext cx="2225675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3 is greater than 2, so 0.34 is greater than 0.342</a:t>
            </a:r>
          </a:p>
        </p:txBody>
      </p:sp>
      <p:sp>
        <p:nvSpPr>
          <p:cNvPr id="69685" name="Text Box 53"/>
          <p:cNvSpPr txBox="1">
            <a:spLocks noChangeArrowheads="1"/>
          </p:cNvSpPr>
          <p:nvPr/>
        </p:nvSpPr>
        <p:spPr bwMode="auto">
          <a:xfrm>
            <a:off x="5257800" y="3124200"/>
            <a:ext cx="3816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Compare the fractions. Write &lt; or &gt;.</a:t>
            </a:r>
          </a:p>
        </p:txBody>
      </p:sp>
      <p:sp>
        <p:nvSpPr>
          <p:cNvPr id="69686" name="Line 54"/>
          <p:cNvSpPr>
            <a:spLocks noChangeShapeType="1"/>
          </p:cNvSpPr>
          <p:nvPr/>
        </p:nvSpPr>
        <p:spPr bwMode="auto">
          <a:xfrm>
            <a:off x="4724400" y="2743200"/>
            <a:ext cx="0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87" name="Line 55"/>
          <p:cNvSpPr>
            <a:spLocks noChangeShapeType="1"/>
          </p:cNvSpPr>
          <p:nvPr/>
        </p:nvSpPr>
        <p:spPr bwMode="auto">
          <a:xfrm>
            <a:off x="6019800" y="35814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88" name="Text Box 56"/>
          <p:cNvSpPr txBox="1">
            <a:spLocks noChangeArrowheads="1"/>
          </p:cNvSpPr>
          <p:nvPr/>
        </p:nvSpPr>
        <p:spPr bwMode="auto">
          <a:xfrm>
            <a:off x="6858000" y="3429000"/>
            <a:ext cx="511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>
                <a:effectLst>
                  <a:outerShdw blurRad="38100" dist="38100" dir="2700000" algn="tl">
                    <a:srgbClr val="000000"/>
                  </a:outerShdw>
                </a:effectLst>
              </a:rPr>
              <a:t>&gt;</a:t>
            </a:r>
          </a:p>
        </p:txBody>
      </p:sp>
      <p:sp>
        <p:nvSpPr>
          <p:cNvPr id="69689" name="Text Box 57"/>
          <p:cNvSpPr txBox="1">
            <a:spLocks noChangeArrowheads="1"/>
          </p:cNvSpPr>
          <p:nvPr/>
        </p:nvSpPr>
        <p:spPr bwMode="auto">
          <a:xfrm>
            <a:off x="1828800" y="3429000"/>
            <a:ext cx="511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>
                <a:effectLst>
                  <a:outerShdw blurRad="38100" dist="38100" dir="2700000" algn="tl">
                    <a:srgbClr val="000000"/>
                  </a:outerShdw>
                </a:effectLst>
              </a:rPr>
              <a:t>&lt;</a:t>
            </a:r>
          </a:p>
        </p:txBody>
      </p:sp>
      <p:sp>
        <p:nvSpPr>
          <p:cNvPr id="69690" name="Line 58"/>
          <p:cNvSpPr>
            <a:spLocks noChangeShapeType="1"/>
          </p:cNvSpPr>
          <p:nvPr/>
        </p:nvSpPr>
        <p:spPr bwMode="auto">
          <a:xfrm>
            <a:off x="7467600" y="5410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9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9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9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966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96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966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96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966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96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966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966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96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96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96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967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96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967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96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967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96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967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967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96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96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96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967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96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967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96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967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96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967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967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9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9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9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967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96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967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96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967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96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967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967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69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69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69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69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9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9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9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968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96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968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96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968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96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968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968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9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9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9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967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96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967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96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967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96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967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967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9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9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9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967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96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967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96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967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96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967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967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9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9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9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968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96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968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96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968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96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968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968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96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96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96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968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96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968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96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968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96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968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968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9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9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9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968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96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968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96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968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96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968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968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9" dur="500"/>
                                        <p:tgtEl>
                                          <p:spTgt spid="69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69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7" dur="500"/>
                                        <p:tgtEl>
                                          <p:spTgt spid="69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0" dur="500"/>
                                        <p:tgtEl>
                                          <p:spTgt spid="69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3" dur="500"/>
                                        <p:tgtEl>
                                          <p:spTgt spid="69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8" dur="500"/>
                                        <p:tgtEl>
                                          <p:spTgt spid="69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69" grpId="0"/>
      <p:bldP spid="69671" grpId="0"/>
      <p:bldP spid="69672" grpId="0" animBg="1"/>
      <p:bldP spid="69673" grpId="0"/>
      <p:bldP spid="69674" grpId="0"/>
      <p:bldP spid="69675" grpId="0" animBg="1"/>
      <p:bldP spid="69676" grpId="0"/>
      <p:bldP spid="69677" grpId="0"/>
      <p:bldP spid="69678" grpId="0"/>
      <p:bldP spid="69679" grpId="0"/>
      <p:bldP spid="69680" grpId="0" animBg="1"/>
      <p:bldP spid="69681" grpId="0"/>
      <p:bldP spid="69682" grpId="0"/>
      <p:bldP spid="69683" grpId="0" animBg="1"/>
      <p:bldP spid="69684" grpId="0"/>
      <p:bldP spid="69685" grpId="0"/>
      <p:bldP spid="69687" grpId="0" animBg="1"/>
      <p:bldP spid="69688" grpId="0"/>
      <p:bldP spid="69689" grpId="0"/>
      <p:bldP spid="6969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077200" cy="1431925"/>
          </a:xfrm>
        </p:spPr>
        <p:txBody>
          <a:bodyPr/>
          <a:lstStyle/>
          <a:p>
            <a:r>
              <a:rPr lang="en-US" sz="3200" u="sng"/>
              <a:t>Order the Numbers from Least to Greatest</a:t>
            </a:r>
          </a:p>
        </p:txBody>
      </p:sp>
      <p:sp>
        <p:nvSpPr>
          <p:cNvPr id="70692" name="Text Box 36"/>
          <p:cNvSpPr txBox="1">
            <a:spLocks noChangeArrowheads="1"/>
          </p:cNvSpPr>
          <p:nvPr/>
        </p:nvSpPr>
        <p:spPr bwMode="auto">
          <a:xfrm>
            <a:off x="990600" y="1219200"/>
            <a:ext cx="71072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</a:rPr>
              <a:t>0.7011,  0.7,  0.71,  0.70,  0.7  </a:t>
            </a:r>
          </a:p>
        </p:txBody>
      </p:sp>
      <p:sp>
        <p:nvSpPr>
          <p:cNvPr id="70695" name="Text Box 39"/>
          <p:cNvSpPr txBox="1">
            <a:spLocks noChangeArrowheads="1"/>
          </p:cNvSpPr>
          <p:nvPr/>
        </p:nvSpPr>
        <p:spPr bwMode="auto">
          <a:xfrm>
            <a:off x="762000" y="3200400"/>
            <a:ext cx="17383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</a:rPr>
              <a:t>0.7011</a:t>
            </a:r>
            <a:endParaRPr lang="en-US" sz="4000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0696" name="Text Box 40"/>
          <p:cNvSpPr txBox="1">
            <a:spLocks noChangeArrowheads="1"/>
          </p:cNvSpPr>
          <p:nvPr/>
        </p:nvSpPr>
        <p:spPr bwMode="auto">
          <a:xfrm>
            <a:off x="762000" y="3940175"/>
            <a:ext cx="8905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</a:rPr>
              <a:t>0.7</a:t>
            </a:r>
            <a:endParaRPr lang="en-US" sz="4000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0701" name="Line 45"/>
          <p:cNvSpPr>
            <a:spLocks noChangeShapeType="1"/>
          </p:cNvSpPr>
          <p:nvPr/>
        </p:nvSpPr>
        <p:spPr bwMode="auto">
          <a:xfrm>
            <a:off x="6019800" y="12954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702" name="Line 46"/>
          <p:cNvSpPr>
            <a:spLocks noChangeShapeType="1"/>
          </p:cNvSpPr>
          <p:nvPr/>
        </p:nvSpPr>
        <p:spPr bwMode="auto">
          <a:xfrm>
            <a:off x="7391400" y="12954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703" name="Text Box 47"/>
          <p:cNvSpPr txBox="1">
            <a:spLocks noChangeArrowheads="1"/>
          </p:cNvSpPr>
          <p:nvPr/>
        </p:nvSpPr>
        <p:spPr bwMode="auto">
          <a:xfrm>
            <a:off x="762000" y="4625975"/>
            <a:ext cx="11731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</a:rPr>
              <a:t>0.71</a:t>
            </a:r>
            <a:endParaRPr lang="en-US" sz="4000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0704" name="Text Box 48"/>
          <p:cNvSpPr txBox="1">
            <a:spLocks noChangeArrowheads="1"/>
          </p:cNvSpPr>
          <p:nvPr/>
        </p:nvSpPr>
        <p:spPr bwMode="auto">
          <a:xfrm>
            <a:off x="762000" y="5311775"/>
            <a:ext cx="11731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</a:rPr>
              <a:t>0.70</a:t>
            </a:r>
            <a:endParaRPr lang="en-US" sz="4000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0706" name="Text Box 50"/>
          <p:cNvSpPr txBox="1">
            <a:spLocks noChangeArrowheads="1"/>
          </p:cNvSpPr>
          <p:nvPr/>
        </p:nvSpPr>
        <p:spPr bwMode="auto">
          <a:xfrm>
            <a:off x="762000" y="5997575"/>
            <a:ext cx="8905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</a:rPr>
              <a:t>0.7</a:t>
            </a:r>
            <a:endParaRPr lang="en-US" sz="4000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0708" name="Text Box 52"/>
          <p:cNvSpPr txBox="1">
            <a:spLocks noChangeArrowheads="1"/>
          </p:cNvSpPr>
          <p:nvPr/>
        </p:nvSpPr>
        <p:spPr bwMode="auto">
          <a:xfrm>
            <a:off x="381000" y="2209800"/>
            <a:ext cx="2362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Line up numbers by the decimal point</a:t>
            </a:r>
          </a:p>
        </p:txBody>
      </p:sp>
      <p:sp>
        <p:nvSpPr>
          <p:cNvPr id="70709" name="Text Box 53"/>
          <p:cNvSpPr txBox="1">
            <a:spLocks noChangeArrowheads="1"/>
          </p:cNvSpPr>
          <p:nvPr/>
        </p:nvSpPr>
        <p:spPr bwMode="auto">
          <a:xfrm>
            <a:off x="3962400" y="3200400"/>
            <a:ext cx="17383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</a:rPr>
              <a:t>0.7011</a:t>
            </a:r>
            <a:endParaRPr lang="en-US" sz="4000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0710" name="Text Box 54"/>
          <p:cNvSpPr txBox="1">
            <a:spLocks noChangeArrowheads="1"/>
          </p:cNvSpPr>
          <p:nvPr/>
        </p:nvSpPr>
        <p:spPr bwMode="auto">
          <a:xfrm>
            <a:off x="3962400" y="3940175"/>
            <a:ext cx="17383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</a:rPr>
              <a:t>0.7</a:t>
            </a:r>
            <a:r>
              <a:rPr lang="en-US" sz="400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000</a:t>
            </a:r>
          </a:p>
        </p:txBody>
      </p:sp>
      <p:sp>
        <p:nvSpPr>
          <p:cNvPr id="70711" name="Text Box 55"/>
          <p:cNvSpPr txBox="1">
            <a:spLocks noChangeArrowheads="1"/>
          </p:cNvSpPr>
          <p:nvPr/>
        </p:nvSpPr>
        <p:spPr bwMode="auto">
          <a:xfrm>
            <a:off x="3962400" y="4625975"/>
            <a:ext cx="17383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</a:rPr>
              <a:t>0.71</a:t>
            </a:r>
            <a:r>
              <a:rPr lang="en-US" sz="400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00</a:t>
            </a:r>
          </a:p>
        </p:txBody>
      </p:sp>
      <p:sp>
        <p:nvSpPr>
          <p:cNvPr id="70712" name="Text Box 56"/>
          <p:cNvSpPr txBox="1">
            <a:spLocks noChangeArrowheads="1"/>
          </p:cNvSpPr>
          <p:nvPr/>
        </p:nvSpPr>
        <p:spPr bwMode="auto">
          <a:xfrm>
            <a:off x="3962400" y="5311775"/>
            <a:ext cx="17383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</a:rPr>
              <a:t>0.70</a:t>
            </a:r>
            <a:r>
              <a:rPr lang="en-US" sz="400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70</a:t>
            </a:r>
          </a:p>
        </p:txBody>
      </p:sp>
      <p:sp>
        <p:nvSpPr>
          <p:cNvPr id="70713" name="Text Box 57"/>
          <p:cNvSpPr txBox="1">
            <a:spLocks noChangeArrowheads="1"/>
          </p:cNvSpPr>
          <p:nvPr/>
        </p:nvSpPr>
        <p:spPr bwMode="auto">
          <a:xfrm>
            <a:off x="3962400" y="5997575"/>
            <a:ext cx="17383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</a:rPr>
              <a:t>0.7</a:t>
            </a:r>
            <a:r>
              <a:rPr lang="en-US" sz="400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777</a:t>
            </a:r>
          </a:p>
        </p:txBody>
      </p:sp>
      <p:sp>
        <p:nvSpPr>
          <p:cNvPr id="70714" name="Text Box 58"/>
          <p:cNvSpPr txBox="1">
            <a:spLocks noChangeArrowheads="1"/>
          </p:cNvSpPr>
          <p:nvPr/>
        </p:nvSpPr>
        <p:spPr bwMode="auto">
          <a:xfrm>
            <a:off x="3581400" y="2209800"/>
            <a:ext cx="2362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u="sng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Write all decimals in the same place value</a:t>
            </a:r>
          </a:p>
        </p:txBody>
      </p:sp>
      <p:sp>
        <p:nvSpPr>
          <p:cNvPr id="70719" name="Text Box 63"/>
          <p:cNvSpPr txBox="1">
            <a:spLocks noChangeArrowheads="1"/>
          </p:cNvSpPr>
          <p:nvPr/>
        </p:nvSpPr>
        <p:spPr bwMode="auto">
          <a:xfrm>
            <a:off x="6477000" y="2133600"/>
            <a:ext cx="23622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u="sng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Place numbers in order from least to greatest</a:t>
            </a:r>
          </a:p>
        </p:txBody>
      </p:sp>
      <p:sp>
        <p:nvSpPr>
          <p:cNvPr id="70720" name="Text Box 64"/>
          <p:cNvSpPr txBox="1">
            <a:spLocks noChangeArrowheads="1"/>
          </p:cNvSpPr>
          <p:nvPr/>
        </p:nvSpPr>
        <p:spPr bwMode="auto">
          <a:xfrm>
            <a:off x="3962400" y="3200400"/>
            <a:ext cx="17383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</a:rPr>
              <a:t>0.7011</a:t>
            </a:r>
            <a:endParaRPr lang="en-US" sz="4000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0721" name="Text Box 65"/>
          <p:cNvSpPr txBox="1">
            <a:spLocks noChangeArrowheads="1"/>
          </p:cNvSpPr>
          <p:nvPr/>
        </p:nvSpPr>
        <p:spPr bwMode="auto">
          <a:xfrm>
            <a:off x="3962400" y="3940175"/>
            <a:ext cx="8905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</a:rPr>
              <a:t>0.7</a:t>
            </a:r>
            <a:endParaRPr lang="en-US" sz="4000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0722" name="Text Box 66"/>
          <p:cNvSpPr txBox="1">
            <a:spLocks noChangeArrowheads="1"/>
          </p:cNvSpPr>
          <p:nvPr/>
        </p:nvSpPr>
        <p:spPr bwMode="auto">
          <a:xfrm>
            <a:off x="3962400" y="4625975"/>
            <a:ext cx="11731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</a:rPr>
              <a:t>0.71</a:t>
            </a:r>
            <a:endParaRPr lang="en-US" sz="4000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0723" name="Text Box 67"/>
          <p:cNvSpPr txBox="1">
            <a:spLocks noChangeArrowheads="1"/>
          </p:cNvSpPr>
          <p:nvPr/>
        </p:nvSpPr>
        <p:spPr bwMode="auto">
          <a:xfrm>
            <a:off x="3962400" y="5311775"/>
            <a:ext cx="11731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</a:rPr>
              <a:t>0.70</a:t>
            </a:r>
            <a:endParaRPr lang="en-US" sz="4000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0724" name="Text Box 68"/>
          <p:cNvSpPr txBox="1">
            <a:spLocks noChangeArrowheads="1"/>
          </p:cNvSpPr>
          <p:nvPr/>
        </p:nvSpPr>
        <p:spPr bwMode="auto">
          <a:xfrm>
            <a:off x="3962400" y="5997575"/>
            <a:ext cx="8905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</a:rPr>
              <a:t>0.7</a:t>
            </a:r>
            <a:endParaRPr lang="en-US" sz="4000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0726" name="Line 70"/>
          <p:cNvSpPr>
            <a:spLocks noChangeShapeType="1"/>
          </p:cNvSpPr>
          <p:nvPr/>
        </p:nvSpPr>
        <p:spPr bwMode="auto">
          <a:xfrm>
            <a:off x="7543800" y="46482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727" name="Line 71"/>
          <p:cNvSpPr>
            <a:spLocks noChangeShapeType="1"/>
          </p:cNvSpPr>
          <p:nvPr/>
        </p:nvSpPr>
        <p:spPr bwMode="auto">
          <a:xfrm>
            <a:off x="7772400" y="60960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728" name="Line 72"/>
          <p:cNvSpPr>
            <a:spLocks noChangeShapeType="1"/>
          </p:cNvSpPr>
          <p:nvPr/>
        </p:nvSpPr>
        <p:spPr bwMode="auto">
          <a:xfrm>
            <a:off x="1295400" y="54102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729" name="Line 73"/>
          <p:cNvSpPr>
            <a:spLocks noChangeShapeType="1"/>
          </p:cNvSpPr>
          <p:nvPr/>
        </p:nvSpPr>
        <p:spPr bwMode="auto">
          <a:xfrm>
            <a:off x="1295400" y="60960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730" name="Rectangle 74"/>
          <p:cNvSpPr>
            <a:spLocks noChangeArrowheads="1"/>
          </p:cNvSpPr>
          <p:nvPr/>
        </p:nvSpPr>
        <p:spPr bwMode="auto">
          <a:xfrm>
            <a:off x="3962400" y="3124200"/>
            <a:ext cx="457200" cy="3581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0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0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0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070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07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070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07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070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07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070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070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0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0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7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7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0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70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70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0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0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0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07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07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07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07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07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07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07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07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70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70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70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70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70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07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07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07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07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07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07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07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07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07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07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07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70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70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7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7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7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44444E-6 L 0.34306 -0.11458 " pathEditMode="relative" rAng="0" ptsTypes="AA">
                                      <p:cBhvr>
                                        <p:cTn id="125" dur="2000" fill="hold"/>
                                        <p:tgtEl>
                                          <p:spTgt spid="707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200" y="-5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4.07407E-6 L 0.30503 0.09329 " pathEditMode="relative" rAng="0" ptsTypes="AA">
                                      <p:cBhvr>
                                        <p:cTn id="129" dur="2000" fill="hold"/>
                                        <p:tgtEl>
                                          <p:spTgt spid="707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00" y="4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4.44444E-6 L 0.33593 -0.11458 " pathEditMode="relative" rAng="0" ptsTypes="AA">
                                      <p:cBhvr>
                                        <p:cTn id="133" dur="2000" fill="hold"/>
                                        <p:tgtEl>
                                          <p:spTgt spid="707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800" y="-5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4.44444E-6 L 0.34427 0.09653 " pathEditMode="relative" rAng="0" ptsTypes="AA">
                                      <p:cBhvr>
                                        <p:cTn id="137" dur="2000" fill="hold"/>
                                        <p:tgtEl>
                                          <p:spTgt spid="707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200" y="4800"/>
                                    </p:animMotion>
                                  </p:childTnLst>
                                </p:cTn>
                              </p:par>
                              <p:par>
                                <p:cTn id="1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0" dur="500"/>
                                        <p:tgtEl>
                                          <p:spTgt spid="7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44444E-6 L 0.35973 -0.00347 " pathEditMode="relative" rAng="0" ptsTypes="AA">
                                      <p:cBhvr>
                                        <p:cTn id="144" dur="2000" fill="hold"/>
                                        <p:tgtEl>
                                          <p:spTgt spid="707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000" y="-200"/>
                                    </p:animMotion>
                                  </p:childTnLst>
                                </p:cTn>
                              </p:par>
                              <p:par>
                                <p:cTn id="1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7" dur="500"/>
                                        <p:tgtEl>
                                          <p:spTgt spid="7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95" grpId="0"/>
      <p:bldP spid="70696" grpId="0"/>
      <p:bldP spid="70703" grpId="0"/>
      <p:bldP spid="70704" grpId="0"/>
      <p:bldP spid="70706" grpId="0"/>
      <p:bldP spid="70708" grpId="0"/>
      <p:bldP spid="70709" grpId="0"/>
      <p:bldP spid="70710" grpId="0"/>
      <p:bldP spid="70711" grpId="0"/>
      <p:bldP spid="70712" grpId="0"/>
      <p:bldP spid="70713" grpId="0"/>
      <p:bldP spid="70714" grpId="0"/>
      <p:bldP spid="70719" grpId="0"/>
      <p:bldP spid="70720" grpId="0"/>
      <p:bldP spid="70720" grpId="1"/>
      <p:bldP spid="70721" grpId="0"/>
      <p:bldP spid="70721" grpId="1"/>
      <p:bldP spid="70722" grpId="0"/>
      <p:bldP spid="70722" grpId="1"/>
      <p:bldP spid="70723" grpId="0"/>
      <p:bldP spid="70723" grpId="1"/>
      <p:bldP spid="70724" grpId="0"/>
      <p:bldP spid="70724" grpId="1"/>
      <p:bldP spid="70726" grpId="0" animBg="1"/>
      <p:bldP spid="70727" grpId="0" animBg="1"/>
      <p:bldP spid="70728" grpId="0" animBg="1"/>
      <p:bldP spid="7072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Line 2"/>
          <p:cNvSpPr>
            <a:spLocks noChangeShapeType="1"/>
          </p:cNvSpPr>
          <p:nvPr/>
        </p:nvSpPr>
        <p:spPr bwMode="auto">
          <a:xfrm>
            <a:off x="457200" y="45720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299" name="Line 3"/>
          <p:cNvSpPr>
            <a:spLocks noChangeShapeType="1"/>
          </p:cNvSpPr>
          <p:nvPr/>
        </p:nvSpPr>
        <p:spPr bwMode="auto">
          <a:xfrm>
            <a:off x="457200" y="44958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00" name="Line 4"/>
          <p:cNvSpPr>
            <a:spLocks noChangeShapeType="1"/>
          </p:cNvSpPr>
          <p:nvPr/>
        </p:nvSpPr>
        <p:spPr bwMode="auto">
          <a:xfrm>
            <a:off x="914400" y="44958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01" name="Line 5"/>
          <p:cNvSpPr>
            <a:spLocks noChangeShapeType="1"/>
          </p:cNvSpPr>
          <p:nvPr/>
        </p:nvSpPr>
        <p:spPr bwMode="auto">
          <a:xfrm>
            <a:off x="838200" y="45720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02" name="Line 6"/>
          <p:cNvSpPr>
            <a:spLocks noChangeShapeType="1"/>
          </p:cNvSpPr>
          <p:nvPr/>
        </p:nvSpPr>
        <p:spPr bwMode="auto">
          <a:xfrm>
            <a:off x="1447800" y="44958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03" name="Line 7"/>
          <p:cNvSpPr>
            <a:spLocks noChangeShapeType="1"/>
          </p:cNvSpPr>
          <p:nvPr/>
        </p:nvSpPr>
        <p:spPr bwMode="auto">
          <a:xfrm>
            <a:off x="1447800" y="45720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1447800" y="44958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2057400" y="44958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06" name="Line 10"/>
          <p:cNvSpPr>
            <a:spLocks noChangeShapeType="1"/>
          </p:cNvSpPr>
          <p:nvPr/>
        </p:nvSpPr>
        <p:spPr bwMode="auto">
          <a:xfrm>
            <a:off x="2057400" y="45720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07" name="Line 11"/>
          <p:cNvSpPr>
            <a:spLocks noChangeShapeType="1"/>
          </p:cNvSpPr>
          <p:nvPr/>
        </p:nvSpPr>
        <p:spPr bwMode="auto">
          <a:xfrm>
            <a:off x="2057400" y="44958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08" name="Line 12"/>
          <p:cNvSpPr>
            <a:spLocks noChangeShapeType="1"/>
          </p:cNvSpPr>
          <p:nvPr/>
        </p:nvSpPr>
        <p:spPr bwMode="auto">
          <a:xfrm>
            <a:off x="2667000" y="44958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09" name="Line 13"/>
          <p:cNvSpPr>
            <a:spLocks noChangeShapeType="1"/>
          </p:cNvSpPr>
          <p:nvPr/>
        </p:nvSpPr>
        <p:spPr bwMode="auto">
          <a:xfrm>
            <a:off x="2667000" y="45720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10" name="Line 14"/>
          <p:cNvSpPr>
            <a:spLocks noChangeShapeType="1"/>
          </p:cNvSpPr>
          <p:nvPr/>
        </p:nvSpPr>
        <p:spPr bwMode="auto">
          <a:xfrm>
            <a:off x="2667000" y="44958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11" name="Line 15"/>
          <p:cNvSpPr>
            <a:spLocks noChangeShapeType="1"/>
          </p:cNvSpPr>
          <p:nvPr/>
        </p:nvSpPr>
        <p:spPr bwMode="auto">
          <a:xfrm>
            <a:off x="3276600" y="44958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12" name="Line 16"/>
          <p:cNvSpPr>
            <a:spLocks noChangeShapeType="1"/>
          </p:cNvSpPr>
          <p:nvPr/>
        </p:nvSpPr>
        <p:spPr bwMode="auto">
          <a:xfrm>
            <a:off x="3276600" y="45720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13" name="Line 17"/>
          <p:cNvSpPr>
            <a:spLocks noChangeShapeType="1"/>
          </p:cNvSpPr>
          <p:nvPr/>
        </p:nvSpPr>
        <p:spPr bwMode="auto">
          <a:xfrm>
            <a:off x="3276600" y="44958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14" name="Line 18"/>
          <p:cNvSpPr>
            <a:spLocks noChangeShapeType="1"/>
          </p:cNvSpPr>
          <p:nvPr/>
        </p:nvSpPr>
        <p:spPr bwMode="auto">
          <a:xfrm>
            <a:off x="3886200" y="44958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15" name="Line 19"/>
          <p:cNvSpPr>
            <a:spLocks noChangeShapeType="1"/>
          </p:cNvSpPr>
          <p:nvPr/>
        </p:nvSpPr>
        <p:spPr bwMode="auto">
          <a:xfrm>
            <a:off x="3886200" y="45720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16" name="Line 20"/>
          <p:cNvSpPr>
            <a:spLocks noChangeShapeType="1"/>
          </p:cNvSpPr>
          <p:nvPr/>
        </p:nvSpPr>
        <p:spPr bwMode="auto">
          <a:xfrm>
            <a:off x="3886200" y="44958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17" name="Line 21"/>
          <p:cNvSpPr>
            <a:spLocks noChangeShapeType="1"/>
          </p:cNvSpPr>
          <p:nvPr/>
        </p:nvSpPr>
        <p:spPr bwMode="auto">
          <a:xfrm>
            <a:off x="4495800" y="44958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18" name="Line 22"/>
          <p:cNvSpPr>
            <a:spLocks noChangeShapeType="1"/>
          </p:cNvSpPr>
          <p:nvPr/>
        </p:nvSpPr>
        <p:spPr bwMode="auto">
          <a:xfrm>
            <a:off x="4495800" y="45720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19" name="Line 23"/>
          <p:cNvSpPr>
            <a:spLocks noChangeShapeType="1"/>
          </p:cNvSpPr>
          <p:nvPr/>
        </p:nvSpPr>
        <p:spPr bwMode="auto">
          <a:xfrm>
            <a:off x="4495800" y="44958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20" name="Line 24"/>
          <p:cNvSpPr>
            <a:spLocks noChangeShapeType="1"/>
          </p:cNvSpPr>
          <p:nvPr/>
        </p:nvSpPr>
        <p:spPr bwMode="auto">
          <a:xfrm>
            <a:off x="5105400" y="44958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21" name="Line 25"/>
          <p:cNvSpPr>
            <a:spLocks noChangeShapeType="1"/>
          </p:cNvSpPr>
          <p:nvPr/>
        </p:nvSpPr>
        <p:spPr bwMode="auto">
          <a:xfrm>
            <a:off x="5105400" y="45720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22" name="Line 26"/>
          <p:cNvSpPr>
            <a:spLocks noChangeShapeType="1"/>
          </p:cNvSpPr>
          <p:nvPr/>
        </p:nvSpPr>
        <p:spPr bwMode="auto">
          <a:xfrm>
            <a:off x="5105400" y="44958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23" name="Line 27"/>
          <p:cNvSpPr>
            <a:spLocks noChangeShapeType="1"/>
          </p:cNvSpPr>
          <p:nvPr/>
        </p:nvSpPr>
        <p:spPr bwMode="auto">
          <a:xfrm>
            <a:off x="5715000" y="4572000"/>
            <a:ext cx="2971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24" name="Line 28"/>
          <p:cNvSpPr>
            <a:spLocks noChangeShapeType="1"/>
          </p:cNvSpPr>
          <p:nvPr/>
        </p:nvSpPr>
        <p:spPr bwMode="auto">
          <a:xfrm>
            <a:off x="5638800" y="44958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25" name="Line 29"/>
          <p:cNvSpPr>
            <a:spLocks noChangeShapeType="1"/>
          </p:cNvSpPr>
          <p:nvPr/>
        </p:nvSpPr>
        <p:spPr bwMode="auto">
          <a:xfrm>
            <a:off x="6096000" y="44958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26" name="Text Box 30"/>
          <p:cNvSpPr txBox="1">
            <a:spLocks noChangeArrowheads="1"/>
          </p:cNvSpPr>
          <p:nvPr/>
        </p:nvSpPr>
        <p:spPr bwMode="auto">
          <a:xfrm>
            <a:off x="228600" y="48006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b="1"/>
              <a:t>0</a:t>
            </a:r>
          </a:p>
        </p:txBody>
      </p:sp>
      <p:sp>
        <p:nvSpPr>
          <p:cNvPr id="55327" name="Text Box 31"/>
          <p:cNvSpPr txBox="1">
            <a:spLocks noChangeArrowheads="1"/>
          </p:cNvSpPr>
          <p:nvPr/>
        </p:nvSpPr>
        <p:spPr bwMode="auto">
          <a:xfrm>
            <a:off x="3124200" y="4800600"/>
            <a:ext cx="501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b="1"/>
              <a:t>0.5</a:t>
            </a:r>
          </a:p>
        </p:txBody>
      </p:sp>
      <p:sp>
        <p:nvSpPr>
          <p:cNvPr id="55328" name="Text Box 32"/>
          <p:cNvSpPr txBox="1">
            <a:spLocks noChangeArrowheads="1"/>
          </p:cNvSpPr>
          <p:nvPr/>
        </p:nvSpPr>
        <p:spPr bwMode="auto">
          <a:xfrm>
            <a:off x="5943600" y="48006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b="1"/>
              <a:t>1</a:t>
            </a:r>
          </a:p>
        </p:txBody>
      </p:sp>
      <p:sp>
        <p:nvSpPr>
          <p:cNvPr id="55329" name="Text Box 33"/>
          <p:cNvSpPr txBox="1">
            <a:spLocks noChangeArrowheads="1"/>
          </p:cNvSpPr>
          <p:nvPr/>
        </p:nvSpPr>
        <p:spPr bwMode="auto">
          <a:xfrm>
            <a:off x="0" y="1143000"/>
            <a:ext cx="86661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Plot the numbers on a number line.  Then order them from least to greatest.</a:t>
            </a:r>
          </a:p>
        </p:txBody>
      </p:sp>
      <p:graphicFrame>
        <p:nvGraphicFramePr>
          <p:cNvPr id="55330" name="Object 34"/>
          <p:cNvGraphicFramePr>
            <a:graphicFrameLocks noChangeAspect="1"/>
          </p:cNvGraphicFramePr>
          <p:nvPr/>
        </p:nvGraphicFramePr>
        <p:xfrm>
          <a:off x="2895600" y="1752600"/>
          <a:ext cx="294957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54" name="Equation" r:id="rId3" imgW="1269720" imgH="393480" progId="Equation.3">
                  <p:embed/>
                </p:oleObj>
              </mc:Choice>
              <mc:Fallback>
                <p:oleObj name="Equation" r:id="rId3" imgW="1269720" imgH="393480" progId="Equation.3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1752600"/>
                        <a:ext cx="2949575" cy="7620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31" name="Line 35"/>
          <p:cNvSpPr>
            <a:spLocks noChangeShapeType="1"/>
          </p:cNvSpPr>
          <p:nvPr/>
        </p:nvSpPr>
        <p:spPr bwMode="auto">
          <a:xfrm>
            <a:off x="6553200" y="45720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32" name="Line 36"/>
          <p:cNvSpPr>
            <a:spLocks noChangeShapeType="1"/>
          </p:cNvSpPr>
          <p:nvPr/>
        </p:nvSpPr>
        <p:spPr bwMode="auto">
          <a:xfrm>
            <a:off x="6629400" y="44958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33" name="Line 37"/>
          <p:cNvSpPr>
            <a:spLocks noChangeShapeType="1"/>
          </p:cNvSpPr>
          <p:nvPr/>
        </p:nvSpPr>
        <p:spPr bwMode="auto">
          <a:xfrm>
            <a:off x="7162800" y="44958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34" name="Line 38"/>
          <p:cNvSpPr>
            <a:spLocks noChangeShapeType="1"/>
          </p:cNvSpPr>
          <p:nvPr/>
        </p:nvSpPr>
        <p:spPr bwMode="auto">
          <a:xfrm>
            <a:off x="7162800" y="45720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35" name="Line 39"/>
          <p:cNvSpPr>
            <a:spLocks noChangeShapeType="1"/>
          </p:cNvSpPr>
          <p:nvPr/>
        </p:nvSpPr>
        <p:spPr bwMode="auto">
          <a:xfrm>
            <a:off x="7696200" y="44958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36" name="Line 40"/>
          <p:cNvSpPr>
            <a:spLocks noChangeShapeType="1"/>
          </p:cNvSpPr>
          <p:nvPr/>
        </p:nvSpPr>
        <p:spPr bwMode="auto">
          <a:xfrm>
            <a:off x="8686800" y="44958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37" name="Text Box 41"/>
          <p:cNvSpPr txBox="1">
            <a:spLocks noChangeArrowheads="1"/>
          </p:cNvSpPr>
          <p:nvPr/>
        </p:nvSpPr>
        <p:spPr bwMode="auto">
          <a:xfrm>
            <a:off x="8382000" y="48006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b="1"/>
              <a:t>1.5</a:t>
            </a:r>
          </a:p>
        </p:txBody>
      </p:sp>
      <p:sp>
        <p:nvSpPr>
          <p:cNvPr id="55338" name="Line 42"/>
          <p:cNvSpPr>
            <a:spLocks noChangeShapeType="1"/>
          </p:cNvSpPr>
          <p:nvPr/>
        </p:nvSpPr>
        <p:spPr bwMode="auto">
          <a:xfrm>
            <a:off x="8229600" y="44958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55339" name="Object 43"/>
          <p:cNvGraphicFramePr>
            <a:graphicFrameLocks noChangeAspect="1"/>
          </p:cNvGraphicFramePr>
          <p:nvPr/>
        </p:nvGraphicFramePr>
        <p:xfrm>
          <a:off x="2103438" y="3124200"/>
          <a:ext cx="447992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55" name="Equation" r:id="rId5" imgW="1600200" imgH="228600" progId="Equation.3">
                  <p:embed/>
                </p:oleObj>
              </mc:Choice>
              <mc:Fallback>
                <p:oleObj name="Equation" r:id="rId5" imgW="1600200" imgH="228600" progId="Equation.3">
                  <p:embed/>
                  <p:pic>
                    <p:nvPicPr>
                      <p:cNvPr id="0" name="Picture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3438" y="3124200"/>
                        <a:ext cx="4479925" cy="6858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40" name="Line 44"/>
          <p:cNvSpPr>
            <a:spLocks noChangeShapeType="1"/>
          </p:cNvSpPr>
          <p:nvPr/>
        </p:nvSpPr>
        <p:spPr bwMode="auto">
          <a:xfrm flipH="1">
            <a:off x="2667000" y="24384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41" name="Line 45"/>
          <p:cNvSpPr>
            <a:spLocks noChangeShapeType="1"/>
          </p:cNvSpPr>
          <p:nvPr/>
        </p:nvSpPr>
        <p:spPr bwMode="auto">
          <a:xfrm>
            <a:off x="5105400" y="25146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42" name="Line 46"/>
          <p:cNvSpPr>
            <a:spLocks noChangeShapeType="1"/>
          </p:cNvSpPr>
          <p:nvPr/>
        </p:nvSpPr>
        <p:spPr bwMode="auto">
          <a:xfrm>
            <a:off x="5638800" y="25908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343" name="Oval 47"/>
          <p:cNvSpPr>
            <a:spLocks noChangeArrowheads="1"/>
          </p:cNvSpPr>
          <p:nvPr/>
        </p:nvSpPr>
        <p:spPr bwMode="auto">
          <a:xfrm>
            <a:off x="2514600" y="4495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44" name="Text Box 48"/>
          <p:cNvSpPr txBox="1">
            <a:spLocks noChangeArrowheads="1"/>
          </p:cNvSpPr>
          <p:nvPr/>
        </p:nvSpPr>
        <p:spPr bwMode="auto">
          <a:xfrm>
            <a:off x="2362200" y="4724400"/>
            <a:ext cx="501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b="1"/>
              <a:t>0.4</a:t>
            </a:r>
          </a:p>
        </p:txBody>
      </p:sp>
      <p:sp>
        <p:nvSpPr>
          <p:cNvPr id="55345" name="Oval 49"/>
          <p:cNvSpPr>
            <a:spLocks noChangeArrowheads="1"/>
          </p:cNvSpPr>
          <p:nvPr/>
        </p:nvSpPr>
        <p:spPr bwMode="auto">
          <a:xfrm>
            <a:off x="1371600" y="4495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46" name="Text Box 50"/>
          <p:cNvSpPr txBox="1">
            <a:spLocks noChangeArrowheads="1"/>
          </p:cNvSpPr>
          <p:nvPr/>
        </p:nvSpPr>
        <p:spPr bwMode="auto">
          <a:xfrm>
            <a:off x="1219200" y="4724400"/>
            <a:ext cx="501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b="1"/>
              <a:t>0.2</a:t>
            </a:r>
          </a:p>
        </p:txBody>
      </p:sp>
      <p:sp>
        <p:nvSpPr>
          <p:cNvPr id="55347" name="Oval 51"/>
          <p:cNvSpPr>
            <a:spLocks noChangeArrowheads="1"/>
          </p:cNvSpPr>
          <p:nvPr/>
        </p:nvSpPr>
        <p:spPr bwMode="auto">
          <a:xfrm>
            <a:off x="4191000" y="4495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48" name="Text Box 52"/>
          <p:cNvSpPr txBox="1">
            <a:spLocks noChangeArrowheads="1"/>
          </p:cNvSpPr>
          <p:nvPr/>
        </p:nvSpPr>
        <p:spPr bwMode="auto">
          <a:xfrm>
            <a:off x="4267200" y="4800600"/>
            <a:ext cx="628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b="1"/>
              <a:t>0.67</a:t>
            </a:r>
          </a:p>
        </p:txBody>
      </p:sp>
      <p:sp>
        <p:nvSpPr>
          <p:cNvPr id="55349" name="Oval 53"/>
          <p:cNvSpPr>
            <a:spLocks noChangeArrowheads="1"/>
          </p:cNvSpPr>
          <p:nvPr/>
        </p:nvSpPr>
        <p:spPr bwMode="auto">
          <a:xfrm>
            <a:off x="3886200" y="4495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50" name="Text Box 54"/>
          <p:cNvSpPr txBox="1">
            <a:spLocks noChangeArrowheads="1"/>
          </p:cNvSpPr>
          <p:nvPr/>
        </p:nvSpPr>
        <p:spPr bwMode="auto">
          <a:xfrm>
            <a:off x="3657600" y="4800600"/>
            <a:ext cx="755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b="1"/>
              <a:t>0.625</a:t>
            </a:r>
          </a:p>
        </p:txBody>
      </p:sp>
      <p:sp>
        <p:nvSpPr>
          <p:cNvPr id="55351" name="Oval 55"/>
          <p:cNvSpPr>
            <a:spLocks noChangeArrowheads="1"/>
          </p:cNvSpPr>
          <p:nvPr/>
        </p:nvSpPr>
        <p:spPr bwMode="auto">
          <a:xfrm>
            <a:off x="8534400" y="4495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52" name="Text Box 56"/>
          <p:cNvSpPr txBox="1">
            <a:spLocks noChangeArrowheads="1"/>
          </p:cNvSpPr>
          <p:nvPr/>
        </p:nvSpPr>
        <p:spPr bwMode="auto">
          <a:xfrm>
            <a:off x="8382000" y="4800600"/>
            <a:ext cx="501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b="1"/>
              <a:t>1.5</a:t>
            </a:r>
          </a:p>
        </p:txBody>
      </p:sp>
      <p:graphicFrame>
        <p:nvGraphicFramePr>
          <p:cNvPr id="55353" name="Object 57"/>
          <p:cNvGraphicFramePr>
            <a:graphicFrameLocks noChangeAspect="1"/>
          </p:cNvGraphicFramePr>
          <p:nvPr/>
        </p:nvGraphicFramePr>
        <p:xfrm>
          <a:off x="2895600" y="5715000"/>
          <a:ext cx="2862263" cy="94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56" name="Equation" r:id="rId7" imgW="1282680" imgH="393480" progId="Equation.3">
                  <p:embed/>
                </p:oleObj>
              </mc:Choice>
              <mc:Fallback>
                <p:oleObj name="Equation" r:id="rId7" imgW="1282680" imgH="393480" progId="Equation.3">
                  <p:embed/>
                  <p:pic>
                    <p:nvPicPr>
                      <p:cNvPr id="0" name="Picture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5715000"/>
                        <a:ext cx="2862263" cy="941388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54" name="Text Box 58"/>
          <p:cNvSpPr txBox="1">
            <a:spLocks noChangeArrowheads="1"/>
          </p:cNvSpPr>
          <p:nvPr/>
        </p:nvSpPr>
        <p:spPr bwMode="auto">
          <a:xfrm>
            <a:off x="2362200" y="5334000"/>
            <a:ext cx="3816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In order them from least to greatest.</a:t>
            </a:r>
          </a:p>
        </p:txBody>
      </p:sp>
      <p:sp>
        <p:nvSpPr>
          <p:cNvPr id="55355" name="Rectangle 59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39825"/>
          </a:xfrm>
        </p:spPr>
        <p:txBody>
          <a:bodyPr/>
          <a:lstStyle/>
          <a:p>
            <a:r>
              <a:rPr lang="en-US" sz="4000" u="sng"/>
              <a:t>Using a Number 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5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5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5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5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5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53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53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53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53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53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53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53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53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5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5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5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53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53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53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53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53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53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53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53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5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5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5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53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53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53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53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53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53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53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53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5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5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5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53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53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53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53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53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53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53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53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5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5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5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53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53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53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53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53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53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53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53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5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5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5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53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53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53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53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53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53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53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53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5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5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5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53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53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53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53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53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53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53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53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5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5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5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53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53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53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53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53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53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53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53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5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5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5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53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53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53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53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53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53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53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53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7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5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5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5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53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53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53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53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53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53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53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53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1" dur="500"/>
                                        <p:tgtEl>
                                          <p:spTgt spid="55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4" dur="500"/>
                                        <p:tgtEl>
                                          <p:spTgt spid="55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40" grpId="0" animBg="1"/>
      <p:bldP spid="55341" grpId="0" animBg="1"/>
      <p:bldP spid="55342" grpId="0" animBg="1"/>
      <p:bldP spid="55343" grpId="0" animBg="1"/>
      <p:bldP spid="55344" grpId="0"/>
      <p:bldP spid="55345" grpId="0" animBg="1"/>
      <p:bldP spid="55346" grpId="0"/>
      <p:bldP spid="55347" grpId="0" animBg="1"/>
      <p:bldP spid="55348" grpId="0"/>
      <p:bldP spid="55349" grpId="0" animBg="1"/>
      <p:bldP spid="55350" grpId="0"/>
      <p:bldP spid="55351" grpId="0" animBg="1"/>
      <p:bldP spid="55352" grpId="0"/>
      <p:bldP spid="55354" grpId="0"/>
    </p:bldLst>
  </p:timing>
</p:sld>
</file>

<file path=ppt/theme/theme1.xml><?xml version="1.0" encoding="utf-8"?>
<a:theme xmlns:a="http://schemas.openxmlformats.org/drawingml/2006/main" name="Beam">
  <a:themeElements>
    <a:clrScheme name="Beam 8">
      <a:dk1>
        <a:srgbClr val="881700"/>
      </a:dk1>
      <a:lt1>
        <a:srgbClr val="FAF9E6"/>
      </a:lt1>
      <a:dk2>
        <a:srgbClr val="990000"/>
      </a:dk2>
      <a:lt2>
        <a:srgbClr val="EADC78"/>
      </a:lt2>
      <a:accent1>
        <a:srgbClr val="FF6600"/>
      </a:accent1>
      <a:accent2>
        <a:srgbClr val="B86D52"/>
      </a:accent2>
      <a:accent3>
        <a:srgbClr val="CAAAAA"/>
      </a:accent3>
      <a:accent4>
        <a:srgbClr val="D6D5C4"/>
      </a:accent4>
      <a:accent5>
        <a:srgbClr val="FFB8AA"/>
      </a:accent5>
      <a:accent6>
        <a:srgbClr val="A66249"/>
      </a:accent6>
      <a:hlink>
        <a:srgbClr val="D78D15"/>
      </a:hlink>
      <a:folHlink>
        <a:srgbClr val="C6B37E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1293</TotalTime>
  <Words>354</Words>
  <Application>Microsoft Office PowerPoint</Application>
  <PresentationFormat>On-screen Show (4:3)</PresentationFormat>
  <Paragraphs>95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Tahoma</vt:lpstr>
      <vt:lpstr>Verdana</vt:lpstr>
      <vt:lpstr>Wingdings</vt:lpstr>
      <vt:lpstr>Beam</vt:lpstr>
      <vt:lpstr>Equation</vt:lpstr>
      <vt:lpstr>Objective</vt:lpstr>
      <vt:lpstr>“Comparing and Ordering Rational Numbers”</vt:lpstr>
      <vt:lpstr>“Rational Numbers”</vt:lpstr>
      <vt:lpstr>What Do You See?</vt:lpstr>
      <vt:lpstr>PowerPoint Presentation</vt:lpstr>
      <vt:lpstr>Compare the Following Fractions</vt:lpstr>
      <vt:lpstr>PowerPoint Presentation</vt:lpstr>
      <vt:lpstr>Order the Numbers from Least to Greatest</vt:lpstr>
      <vt:lpstr>Using a Number Line</vt:lpstr>
      <vt:lpstr>Using a Number Line</vt:lpstr>
    </vt:vector>
  </TitlesOfParts>
  <Company>HTBOE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cseiler</dc:creator>
  <cp:lastModifiedBy>jwalski</cp:lastModifiedBy>
  <cp:revision>125</cp:revision>
  <dcterms:created xsi:type="dcterms:W3CDTF">2008-01-11T16:22:19Z</dcterms:created>
  <dcterms:modified xsi:type="dcterms:W3CDTF">2016-05-12T11:40:52Z</dcterms:modified>
</cp:coreProperties>
</file>