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embeddedFontLst>
    <p:embeddedFont>
      <p:font typeface="Source Code Pro" panose="020B0604020202020204" charset="0"/>
      <p:regular r:id="rId12"/>
      <p:bold r:id="rId13"/>
    </p:embeddedFont>
    <p:embeddedFont>
      <p:font typeface="Oswald" panose="020B0604020202020204" charset="0"/>
      <p:regular r:id="rId14"/>
      <p:bold r:id="rId15"/>
    </p:embeddedFont>
  </p:embeddedFontLst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5637693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514918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948915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017188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762542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273237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319110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87844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 rot="10800000">
            <a:off x="4226100" y="2933549"/>
            <a:ext cx="691799" cy="388500"/>
          </a:xfrm>
          <a:prstGeom prst="triangle">
            <a:avLst>
              <a:gd name="adj" fmla="val 50000"/>
            </a:avLst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" name="Shape 10"/>
          <p:cNvSpPr/>
          <p:nvPr/>
        </p:nvSpPr>
        <p:spPr>
          <a:xfrm>
            <a:off x="-25" y="0"/>
            <a:ext cx="9144000" cy="31241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411175" y="644300"/>
            <a:ext cx="8282399" cy="2109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1pPr>
            <a:lvl2pPr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2pPr>
            <a:lvl3pPr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3pPr>
            <a:lvl4pPr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4pPr>
            <a:lvl5pPr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5pPr>
            <a:lvl6pPr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6pPr>
            <a:lvl7pPr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7pPr>
            <a:lvl8pPr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8pPr>
            <a:lvl9pPr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411175" y="3398250"/>
            <a:ext cx="8282399" cy="12605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1" name="Shape 51"/>
          <p:cNvCxnSpPr/>
          <p:nvPr/>
        </p:nvCxnSpPr>
        <p:spPr>
          <a:xfrm>
            <a:off x="413275" y="2988275"/>
            <a:ext cx="910499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lgDash"/>
            <a:round/>
            <a:headEnd type="none" w="med" len="med"/>
            <a:tailEnd type="none" w="med" len="med"/>
          </a:ln>
        </p:spPr>
      </p:cxnSp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12000"/>
            </a:lvl1pPr>
            <a:lvl2pPr>
              <a:spcBef>
                <a:spcPts val="0"/>
              </a:spcBef>
              <a:buSzPct val="100000"/>
              <a:defRPr sz="12000"/>
            </a:lvl2pPr>
            <a:lvl3pPr>
              <a:spcBef>
                <a:spcPts val="0"/>
              </a:spcBef>
              <a:buSzPct val="100000"/>
              <a:defRPr sz="12000"/>
            </a:lvl3pPr>
            <a:lvl4pPr>
              <a:spcBef>
                <a:spcPts val="0"/>
              </a:spcBef>
              <a:buSzPct val="100000"/>
              <a:defRPr sz="12000"/>
            </a:lvl4pPr>
            <a:lvl5pPr>
              <a:spcBef>
                <a:spcPts val="0"/>
              </a:spcBef>
              <a:buSzPct val="100000"/>
              <a:defRPr sz="12000"/>
            </a:lvl5pPr>
            <a:lvl6pPr>
              <a:spcBef>
                <a:spcPts val="0"/>
              </a:spcBef>
              <a:buSzPct val="100000"/>
              <a:defRPr sz="12000"/>
            </a:lvl6pPr>
            <a:lvl7pPr>
              <a:spcBef>
                <a:spcPts val="0"/>
              </a:spcBef>
              <a:buSzPct val="100000"/>
              <a:defRPr sz="12000"/>
            </a:lvl7pPr>
            <a:lvl8pPr>
              <a:spcBef>
                <a:spcPts val="0"/>
              </a:spcBef>
              <a:buSzPct val="100000"/>
              <a:defRPr sz="12000"/>
            </a:lvl8pPr>
            <a:lvl9pPr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4683919"/>
            <a:ext cx="21336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4683919"/>
            <a:ext cx="28956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1C00D-654D-4A71-A6F7-858E4C4E08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1820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titl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0" y="1567350"/>
            <a:ext cx="9144000" cy="2008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30800" y="1889700"/>
            <a:ext cx="8282399" cy="15165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1pPr>
            <a:lvl2pPr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2pPr>
            <a:lvl3pPr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3pPr>
            <a:lvl4pPr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4pPr>
            <a:lvl5pPr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5pPr>
            <a:lvl6pPr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6pPr>
            <a:lvl7pPr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7pPr>
            <a:lvl8pPr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8pPr>
            <a:lvl9pPr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hape 19"/>
          <p:cNvCxnSpPr/>
          <p:nvPr/>
        </p:nvCxnSpPr>
        <p:spPr>
          <a:xfrm>
            <a:off x="429200" y="1275577"/>
            <a:ext cx="614099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lgDash"/>
            <a:round/>
            <a:headEnd type="none" w="med" len="med"/>
            <a:tailEnd type="none" w="med" len="med"/>
          </a:ln>
        </p:spPr>
      </p:cxn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599" cy="733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599" cy="3099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Shape 24"/>
          <p:cNvCxnSpPr/>
          <p:nvPr/>
        </p:nvCxnSpPr>
        <p:spPr>
          <a:xfrm>
            <a:off x="429200" y="1275577"/>
            <a:ext cx="614099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lgDash"/>
            <a:round/>
            <a:headEnd type="none" w="med" len="med"/>
            <a:tailEnd type="none" w="med" len="med"/>
          </a:ln>
        </p:spPr>
      </p:cxnSp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599" cy="733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3999899" cy="3099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2"/>
          </p:nvPr>
        </p:nvSpPr>
        <p:spPr>
          <a:xfrm>
            <a:off x="4832400" y="1468825"/>
            <a:ext cx="3999899" cy="3099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599" cy="733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hape 33"/>
          <p:cNvCxnSpPr/>
          <p:nvPr/>
        </p:nvCxnSpPr>
        <p:spPr>
          <a:xfrm>
            <a:off x="418675" y="1457787"/>
            <a:ext cx="614099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lgDash"/>
            <a:round/>
            <a:headEnd type="none" w="med" len="med"/>
            <a:tailEnd type="none" w="med" len="med"/>
          </a:ln>
        </p:spPr>
      </p:cxnSp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311700" y="631800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2400"/>
            </a:lvl1pPr>
            <a:lvl2pPr>
              <a:spcBef>
                <a:spcPts val="0"/>
              </a:spcBef>
              <a:buSzPct val="100000"/>
              <a:defRPr sz="2400"/>
            </a:lvl2pPr>
            <a:lvl3pPr>
              <a:spcBef>
                <a:spcPts val="0"/>
              </a:spcBef>
              <a:buSzPct val="100000"/>
              <a:defRPr sz="2400"/>
            </a:lvl3pPr>
            <a:lvl4pPr>
              <a:spcBef>
                <a:spcPts val="0"/>
              </a:spcBef>
              <a:buSzPct val="100000"/>
              <a:defRPr sz="2400"/>
            </a:lvl4pPr>
            <a:lvl5pPr>
              <a:spcBef>
                <a:spcPts val="0"/>
              </a:spcBef>
              <a:buSzPct val="100000"/>
              <a:defRPr sz="2400"/>
            </a:lvl5pPr>
            <a:lvl6pPr>
              <a:spcBef>
                <a:spcPts val="0"/>
              </a:spcBef>
              <a:buSzPct val="100000"/>
              <a:defRPr sz="2400"/>
            </a:lvl6pPr>
            <a:lvl7pPr>
              <a:spcBef>
                <a:spcPts val="0"/>
              </a:spcBef>
              <a:buSzPct val="100000"/>
              <a:defRPr sz="2400"/>
            </a:lvl7pPr>
            <a:lvl8pPr>
              <a:spcBef>
                <a:spcPts val="0"/>
              </a:spcBef>
              <a:buSzPct val="100000"/>
              <a:defRPr sz="2400"/>
            </a:lvl8pPr>
            <a:lvl9pPr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311700" y="1618203"/>
            <a:ext cx="2807999" cy="295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2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lt2"/>
        </a:solid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490250" y="528900"/>
            <a:ext cx="5678099" cy="40856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bg>
      <p:bgPr>
        <a:solidFill>
          <a:schemeClr val="dk1"/>
        </a:solidFill>
        <a:effectLst/>
      </p:bgPr>
    </p:bg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/>
        </p:nvSpPr>
        <p:spPr>
          <a:xfrm>
            <a:off x="4572000" y="175"/>
            <a:ext cx="4572000" cy="51434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42" name="Shape 42"/>
          <p:cNvCxnSpPr/>
          <p:nvPr/>
        </p:nvCxnSpPr>
        <p:spPr>
          <a:xfrm>
            <a:off x="5029675" y="4495500"/>
            <a:ext cx="577199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lgDash"/>
            <a:round/>
            <a:headEnd type="none" w="med" len="med"/>
            <a:tailEnd type="none" w="med" len="med"/>
          </a:ln>
        </p:spPr>
      </p:cxnSp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265500" y="1078750"/>
            <a:ext cx="4045199" cy="1789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1pPr>
            <a:lvl2pPr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2pPr>
            <a:lvl3pPr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3pPr>
            <a:lvl4pPr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4pPr>
            <a:lvl5pPr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5pPr>
            <a:lvl6pPr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6pPr>
            <a:lvl7pPr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7pPr>
            <a:lvl8pPr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8pPr>
            <a:lvl9pPr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ubTitle" idx="1"/>
          </p:nvPr>
        </p:nvSpPr>
        <p:spPr>
          <a:xfrm>
            <a:off x="265500" y="2921400"/>
            <a:ext cx="4045199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2100"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599" cy="733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599" cy="3099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‹#›</a:t>
            </a:fld>
            <a:endParaRPr lang="en" sz="1000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60" r:id="rId12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ctrTitle"/>
          </p:nvPr>
        </p:nvSpPr>
        <p:spPr>
          <a:xfrm>
            <a:off x="411175" y="644300"/>
            <a:ext cx="8282399" cy="2109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Integers</a:t>
            </a:r>
          </a:p>
        </p:txBody>
      </p:sp>
      <p:sp>
        <p:nvSpPr>
          <p:cNvPr id="59" name="Shape 59"/>
          <p:cNvSpPr txBox="1">
            <a:spLocks noGrp="1"/>
          </p:cNvSpPr>
          <p:nvPr>
            <p:ph type="subTitle" idx="1"/>
          </p:nvPr>
        </p:nvSpPr>
        <p:spPr>
          <a:xfrm>
            <a:off x="411175" y="3398250"/>
            <a:ext cx="8282399" cy="12605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ABSOLUTE VALUE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311700" y="442400"/>
            <a:ext cx="8520599" cy="733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The History of Negative Numbers</a:t>
            </a:r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599" cy="849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Some of our earliest mathematicians were merchants and tax collectors.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6" name="Shape 66"/>
          <p:cNvSpPr txBox="1"/>
          <p:nvPr/>
        </p:nvSpPr>
        <p:spPr>
          <a:xfrm>
            <a:off x="209675" y="2318125"/>
            <a:ext cx="7990799" cy="1001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-"/>
            </a:pPr>
            <a:r>
              <a:rPr lang="en"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The first negative number was introduced by a Chinese tax collector in 200 B.C. Why do you think he may of had to deal with negative numbers??</a:t>
            </a:r>
          </a:p>
        </p:txBody>
      </p:sp>
      <p:sp>
        <p:nvSpPr>
          <p:cNvPr id="67" name="Shape 67"/>
          <p:cNvSpPr txBox="1"/>
          <p:nvPr/>
        </p:nvSpPr>
        <p:spPr>
          <a:xfrm>
            <a:off x="209675" y="3622650"/>
            <a:ext cx="7792799" cy="896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>
              <a:spcBef>
                <a:spcPts val="0"/>
              </a:spcBef>
              <a:buSzPct val="100000"/>
              <a:buFont typeface="Source Code Pro"/>
              <a:buChar char="-"/>
            </a:pPr>
            <a:r>
              <a:rPr lang="en" sz="1800">
                <a:latin typeface="Source Code Pro"/>
                <a:ea typeface="Source Code Pro"/>
                <a:cs typeface="Source Code Pro"/>
                <a:sym typeface="Source Code Pro"/>
              </a:rPr>
              <a:t>Now that we had negative numbers this created problems for some. Especially those who dealt with maps… Can we think of why this may be a problem?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599" cy="733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To answer to the Problem: ABSOLUTE VALUE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599" cy="1163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The help with this issue mathematicians created what we call ABSOLUTE VALUE. </a:t>
            </a:r>
            <a:r>
              <a:rPr lang="en" b="1" i="1"/>
              <a:t>The ABSOLUTE VALUE of a point on a number line is equal to the distance of that point from 0.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74" name="Shape 7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8100" y="3199775"/>
            <a:ext cx="7189524" cy="593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Shape 7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61775" y="2761625"/>
            <a:ext cx="1700649" cy="438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Shape 7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762425" y="2761625"/>
            <a:ext cx="2749024" cy="438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Shape 7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169738" y="3911300"/>
            <a:ext cx="6110000" cy="1000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599" cy="733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Human Number Line	</a:t>
            </a:r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599" cy="3099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Volunteers to be integers on the number line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Volunteers to be my plotted points.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abs -3 and abs 3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abs-5 and abs 5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abs-5 and abs3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599" cy="733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Absolute Value in Order of Operations	</a:t>
            </a:r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599" cy="884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In an order of operations situation treat absolute value like parenthesis: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599" cy="733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Try Some on Your Own </a:t>
            </a:r>
          </a:p>
        </p:txBody>
      </p:sp>
      <p:pic>
        <p:nvPicPr>
          <p:cNvPr id="97" name="Shape 9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6675" y="1401575"/>
            <a:ext cx="2401950" cy="2340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Shape 9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39025" y="1401575"/>
            <a:ext cx="2108174" cy="1271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Shape 10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881000" y="1106000"/>
            <a:ext cx="390525" cy="4037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599" cy="733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Ordering with Absolute Value</a:t>
            </a:r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599" cy="3099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Order from least to greatest</a:t>
            </a:r>
          </a:p>
          <a:p>
            <a:pPr>
              <a:spcBef>
                <a:spcPts val="0"/>
              </a:spcBef>
              <a:buNone/>
            </a:pP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08" name="Oval 24"/>
          <p:cNvSpPr>
            <a:spLocks noChangeArrowheads="1"/>
          </p:cNvSpPr>
          <p:nvPr/>
        </p:nvSpPr>
        <p:spPr bwMode="auto">
          <a:xfrm>
            <a:off x="4343400" y="3829050"/>
            <a:ext cx="457200" cy="685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u="sng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Opposites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Two numbers that have the </a:t>
            </a:r>
            <a:r>
              <a:rPr lang="en-US" altLang="en-US" b="1" u="sng" smtClean="0"/>
              <a:t>same ABSOLUTE VALUE</a:t>
            </a:r>
            <a:r>
              <a:rPr lang="en-US" altLang="en-US" b="1" smtClean="0"/>
              <a:t>, but different signs are called </a:t>
            </a:r>
            <a:r>
              <a:rPr lang="en-US" altLang="en-US" b="1" i="1" u="sng" smtClean="0"/>
              <a:t>opposites</a:t>
            </a:r>
            <a:r>
              <a:rPr lang="en-US" altLang="en-US" b="1" smtClean="0"/>
              <a:t>.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Example -6 and 6 are opposites because both are 6 units away from zero.</a:t>
            </a:r>
          </a:p>
          <a:p>
            <a:pPr eaLnBrk="1" hangingPunct="1">
              <a:buFontTx/>
              <a:buNone/>
            </a:pPr>
            <a:r>
              <a:rPr lang="en-US" altLang="en-US" smtClean="0">
                <a:cs typeface="Arial" panose="020B0604020202020204" pitchFamily="34" charset="0"/>
              </a:rPr>
              <a:t>| -6 | = 6     and     | 6 | = 6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485900" y="3886196"/>
            <a:ext cx="6057900" cy="701278"/>
            <a:chOff x="384" y="3264"/>
            <a:chExt cx="5088" cy="589"/>
          </a:xfrm>
        </p:grpSpPr>
        <p:grpSp>
          <p:nvGrpSpPr>
            <p:cNvPr id="11272" name="Group 5"/>
            <p:cNvGrpSpPr>
              <a:grpSpLocks/>
            </p:cNvGrpSpPr>
            <p:nvPr/>
          </p:nvGrpSpPr>
          <p:grpSpPr bwMode="auto">
            <a:xfrm>
              <a:off x="384" y="3264"/>
              <a:ext cx="5088" cy="288"/>
              <a:chOff x="384" y="3264"/>
              <a:chExt cx="5088" cy="288"/>
            </a:xfrm>
          </p:grpSpPr>
          <p:sp>
            <p:nvSpPr>
              <p:cNvPr id="11274" name="Line 6"/>
              <p:cNvSpPr>
                <a:spLocks noChangeShapeType="1"/>
              </p:cNvSpPr>
              <p:nvPr/>
            </p:nvSpPr>
            <p:spPr bwMode="auto">
              <a:xfrm>
                <a:off x="384" y="3408"/>
                <a:ext cx="5088" cy="0"/>
              </a:xfrm>
              <a:prstGeom prst="line">
                <a:avLst/>
              </a:prstGeom>
              <a:noFill/>
              <a:ln w="889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050"/>
              </a:p>
            </p:txBody>
          </p:sp>
          <p:sp>
            <p:nvSpPr>
              <p:cNvPr id="11275" name="Line 7"/>
              <p:cNvSpPr>
                <a:spLocks noChangeShapeType="1"/>
              </p:cNvSpPr>
              <p:nvPr/>
            </p:nvSpPr>
            <p:spPr bwMode="auto">
              <a:xfrm>
                <a:off x="2976" y="326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050"/>
              </a:p>
            </p:txBody>
          </p:sp>
          <p:sp>
            <p:nvSpPr>
              <p:cNvPr id="11276" name="Line 8"/>
              <p:cNvSpPr>
                <a:spLocks noChangeShapeType="1"/>
              </p:cNvSpPr>
              <p:nvPr/>
            </p:nvSpPr>
            <p:spPr bwMode="auto">
              <a:xfrm>
                <a:off x="3312" y="326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050"/>
              </a:p>
            </p:txBody>
          </p:sp>
          <p:sp>
            <p:nvSpPr>
              <p:cNvPr id="11277" name="Line 9"/>
              <p:cNvSpPr>
                <a:spLocks noChangeShapeType="1"/>
              </p:cNvSpPr>
              <p:nvPr/>
            </p:nvSpPr>
            <p:spPr bwMode="auto">
              <a:xfrm>
                <a:off x="3648" y="326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050"/>
              </a:p>
            </p:txBody>
          </p:sp>
          <p:sp>
            <p:nvSpPr>
              <p:cNvPr id="11278" name="Line 10"/>
              <p:cNvSpPr>
                <a:spLocks noChangeShapeType="1"/>
              </p:cNvSpPr>
              <p:nvPr/>
            </p:nvSpPr>
            <p:spPr bwMode="auto">
              <a:xfrm>
                <a:off x="3984" y="326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050"/>
              </a:p>
            </p:txBody>
          </p:sp>
          <p:sp>
            <p:nvSpPr>
              <p:cNvPr id="11279" name="Line 11"/>
              <p:cNvSpPr>
                <a:spLocks noChangeShapeType="1"/>
              </p:cNvSpPr>
              <p:nvPr/>
            </p:nvSpPr>
            <p:spPr bwMode="auto">
              <a:xfrm>
                <a:off x="4368" y="326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050"/>
              </a:p>
            </p:txBody>
          </p:sp>
          <p:sp>
            <p:nvSpPr>
              <p:cNvPr id="11280" name="Line 12"/>
              <p:cNvSpPr>
                <a:spLocks noChangeShapeType="1"/>
              </p:cNvSpPr>
              <p:nvPr/>
            </p:nvSpPr>
            <p:spPr bwMode="auto">
              <a:xfrm>
                <a:off x="4752" y="326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050"/>
              </a:p>
            </p:txBody>
          </p:sp>
          <p:sp>
            <p:nvSpPr>
              <p:cNvPr id="11281" name="Line 13"/>
              <p:cNvSpPr>
                <a:spLocks noChangeShapeType="1"/>
              </p:cNvSpPr>
              <p:nvPr/>
            </p:nvSpPr>
            <p:spPr bwMode="auto">
              <a:xfrm>
                <a:off x="5088" y="326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050"/>
              </a:p>
            </p:txBody>
          </p:sp>
          <p:sp>
            <p:nvSpPr>
              <p:cNvPr id="11282" name="Line 14"/>
              <p:cNvSpPr>
                <a:spLocks noChangeShapeType="1"/>
              </p:cNvSpPr>
              <p:nvPr/>
            </p:nvSpPr>
            <p:spPr bwMode="auto">
              <a:xfrm>
                <a:off x="2640" y="326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050"/>
              </a:p>
            </p:txBody>
          </p:sp>
          <p:sp>
            <p:nvSpPr>
              <p:cNvPr id="11283" name="Line 15"/>
              <p:cNvSpPr>
                <a:spLocks noChangeShapeType="1"/>
              </p:cNvSpPr>
              <p:nvPr/>
            </p:nvSpPr>
            <p:spPr bwMode="auto">
              <a:xfrm>
                <a:off x="2304" y="326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050"/>
              </a:p>
            </p:txBody>
          </p:sp>
          <p:sp>
            <p:nvSpPr>
              <p:cNvPr id="11284" name="Line 16"/>
              <p:cNvSpPr>
                <a:spLocks noChangeShapeType="1"/>
              </p:cNvSpPr>
              <p:nvPr/>
            </p:nvSpPr>
            <p:spPr bwMode="auto">
              <a:xfrm>
                <a:off x="1968" y="326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050"/>
              </a:p>
            </p:txBody>
          </p:sp>
          <p:sp>
            <p:nvSpPr>
              <p:cNvPr id="11285" name="Line 17"/>
              <p:cNvSpPr>
                <a:spLocks noChangeShapeType="1"/>
              </p:cNvSpPr>
              <p:nvPr/>
            </p:nvSpPr>
            <p:spPr bwMode="auto">
              <a:xfrm>
                <a:off x="1632" y="326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050"/>
              </a:p>
            </p:txBody>
          </p:sp>
          <p:sp>
            <p:nvSpPr>
              <p:cNvPr id="11286" name="Line 18"/>
              <p:cNvSpPr>
                <a:spLocks noChangeShapeType="1"/>
              </p:cNvSpPr>
              <p:nvPr/>
            </p:nvSpPr>
            <p:spPr bwMode="auto">
              <a:xfrm>
                <a:off x="1296" y="326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050"/>
              </a:p>
            </p:txBody>
          </p:sp>
          <p:sp>
            <p:nvSpPr>
              <p:cNvPr id="11287" name="Line 19"/>
              <p:cNvSpPr>
                <a:spLocks noChangeShapeType="1"/>
              </p:cNvSpPr>
              <p:nvPr/>
            </p:nvSpPr>
            <p:spPr bwMode="auto">
              <a:xfrm>
                <a:off x="960" y="326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050"/>
              </a:p>
            </p:txBody>
          </p:sp>
          <p:sp>
            <p:nvSpPr>
              <p:cNvPr id="11288" name="Line 20"/>
              <p:cNvSpPr>
                <a:spLocks noChangeShapeType="1"/>
              </p:cNvSpPr>
              <p:nvPr/>
            </p:nvSpPr>
            <p:spPr bwMode="auto">
              <a:xfrm>
                <a:off x="624" y="326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050"/>
              </a:p>
            </p:txBody>
          </p:sp>
        </p:grpSp>
        <p:sp>
          <p:nvSpPr>
            <p:cNvPr id="11273" name="Text Box 21"/>
            <p:cNvSpPr txBox="1">
              <a:spLocks noChangeArrowheads="1"/>
            </p:cNvSpPr>
            <p:nvPr/>
          </p:nvSpPr>
          <p:spPr bwMode="auto">
            <a:xfrm>
              <a:off x="480" y="3504"/>
              <a:ext cx="4944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100"/>
                <a:t>-7  -6  -5  -4  -3  -2  -1    0   1    2   3    4    5    6</a:t>
              </a:r>
            </a:p>
          </p:txBody>
        </p:sp>
      </p:grpSp>
      <p:sp>
        <p:nvSpPr>
          <p:cNvPr id="16406" name="Oval 22"/>
          <p:cNvSpPr>
            <a:spLocks noChangeArrowheads="1"/>
          </p:cNvSpPr>
          <p:nvPr/>
        </p:nvSpPr>
        <p:spPr bwMode="auto">
          <a:xfrm>
            <a:off x="2057400" y="4000500"/>
            <a:ext cx="228600" cy="1714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6407" name="Oval 23"/>
          <p:cNvSpPr>
            <a:spLocks noChangeArrowheads="1"/>
          </p:cNvSpPr>
          <p:nvPr/>
        </p:nvSpPr>
        <p:spPr bwMode="auto">
          <a:xfrm>
            <a:off x="7029450" y="4000500"/>
            <a:ext cx="171450" cy="1714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</p:spTree>
    <p:extLst>
      <p:ext uri="{BB962C8B-B14F-4D97-AF65-F5344CB8AC3E}">
        <p14:creationId xmlns:p14="http://schemas.microsoft.com/office/powerpoint/2010/main" val="3971709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6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6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8" grpId="0" animBg="1"/>
      <p:bldP spid="16406" grpId="0" animBg="1"/>
      <p:bldP spid="1640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u="sng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Opposites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/>
            <a:r>
              <a:rPr lang="en-US" altLang="en-US" b="1" smtClean="0"/>
              <a:t>What is the opposite?</a:t>
            </a:r>
          </a:p>
          <a:p>
            <a:pPr marL="457200" indent="-457200">
              <a:buFontTx/>
              <a:buAutoNum type="arabicParenR"/>
            </a:pPr>
            <a:r>
              <a:rPr lang="en-US" altLang="en-US" smtClean="0"/>
              <a:t>-10</a:t>
            </a:r>
          </a:p>
          <a:p>
            <a:pPr marL="457200" indent="-457200">
              <a:buFontTx/>
              <a:buAutoNum type="arabicParenR"/>
            </a:pPr>
            <a:r>
              <a:rPr lang="en-US" altLang="en-US" smtClean="0"/>
              <a:t>-35</a:t>
            </a:r>
          </a:p>
          <a:p>
            <a:pPr marL="457200" indent="-457200">
              <a:buFontTx/>
              <a:buAutoNum type="arabicParenR"/>
            </a:pPr>
            <a:r>
              <a:rPr lang="en-US" altLang="en-US" smtClean="0"/>
              <a:t>12</a:t>
            </a:r>
          </a:p>
          <a:p>
            <a:pPr marL="457200" indent="-457200">
              <a:buFontTx/>
              <a:buAutoNum type="arabicParenR"/>
            </a:pPr>
            <a:r>
              <a:rPr lang="en-US" altLang="en-US" smtClean="0"/>
              <a:t>100</a:t>
            </a:r>
          </a:p>
          <a:p>
            <a:pPr marL="457200" indent="-457200">
              <a:buFontTx/>
              <a:buAutoNum type="arabicParenR"/>
            </a:pPr>
            <a:r>
              <a:rPr lang="en-US" altLang="en-US" smtClean="0"/>
              <a:t>1</a:t>
            </a:r>
          </a:p>
          <a:p>
            <a:pPr marL="457200" indent="-457200">
              <a:buFontTx/>
              <a:buAutoNum type="arabicParenR"/>
            </a:pPr>
            <a:r>
              <a:rPr lang="en-US" altLang="en-US" smtClean="0"/>
              <a:t>X </a:t>
            </a:r>
          </a:p>
        </p:txBody>
      </p:sp>
    </p:spTree>
    <p:extLst>
      <p:ext uri="{BB962C8B-B14F-4D97-AF65-F5344CB8AC3E}">
        <p14:creationId xmlns:p14="http://schemas.microsoft.com/office/powerpoint/2010/main" val="670719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rn-writer">
  <a:themeElements>
    <a:clrScheme name="Modern Writer">
      <a:dk1>
        <a:srgbClr val="E91D63"/>
      </a:dk1>
      <a:lt1>
        <a:srgbClr val="FFFFFF"/>
      </a:lt1>
      <a:dk2>
        <a:srgbClr val="424242"/>
      </a:dk2>
      <a:lt2>
        <a:srgbClr val="999999"/>
      </a:lt2>
      <a:accent1>
        <a:srgbClr val="607D8B"/>
      </a:accent1>
      <a:accent2>
        <a:srgbClr val="673AB7"/>
      </a:accent2>
      <a:accent3>
        <a:srgbClr val="9C26B0"/>
      </a:accent3>
      <a:accent4>
        <a:srgbClr val="0090AC"/>
      </a:accent4>
      <a:accent5>
        <a:srgbClr val="01AFD1"/>
      </a:accent5>
      <a:accent6>
        <a:srgbClr val="F8E71C"/>
      </a:accent6>
      <a:hlink>
        <a:srgbClr val="01AFD1"/>
      </a:hlink>
      <a:folHlink>
        <a:srgbClr val="01AF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263</Words>
  <Application>Microsoft Office PowerPoint</Application>
  <PresentationFormat>On-screen Show (16:9)</PresentationFormat>
  <Paragraphs>32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Source Code Pro</vt:lpstr>
      <vt:lpstr>Arial</vt:lpstr>
      <vt:lpstr>Oswald</vt:lpstr>
      <vt:lpstr>Courier New</vt:lpstr>
      <vt:lpstr>modern-writer</vt:lpstr>
      <vt:lpstr>Integers</vt:lpstr>
      <vt:lpstr>The History of Negative Numbers</vt:lpstr>
      <vt:lpstr>To answer to the Problem: ABSOLUTE VALUE</vt:lpstr>
      <vt:lpstr>Human Number Line </vt:lpstr>
      <vt:lpstr>Absolute Value in Order of Operations </vt:lpstr>
      <vt:lpstr>Try Some on Your Own </vt:lpstr>
      <vt:lpstr>Ordering with Absolute Value</vt:lpstr>
      <vt:lpstr>Opposites</vt:lpstr>
      <vt:lpstr>Opposites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Integers</dc:title>
  <dc:creator>jwalski</dc:creator>
  <cp:lastModifiedBy>jwalski</cp:lastModifiedBy>
  <cp:revision>3</cp:revision>
  <dcterms:modified xsi:type="dcterms:W3CDTF">2016-10-25T11:37:46Z</dcterms:modified>
</cp:coreProperties>
</file>